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</p:sldMasterIdLst>
  <p:notesMasterIdLst>
    <p:notesMasterId r:id="rId35"/>
  </p:notesMasterIdLst>
  <p:handoutMasterIdLst>
    <p:handoutMasterId r:id="rId36"/>
  </p:handoutMasterIdLst>
  <p:sldIdLst>
    <p:sldId id="1335" r:id="rId4"/>
    <p:sldId id="1366" r:id="rId5"/>
    <p:sldId id="1345" r:id="rId6"/>
    <p:sldId id="1328" r:id="rId7"/>
    <p:sldId id="1327" r:id="rId8"/>
    <p:sldId id="1329" r:id="rId9"/>
    <p:sldId id="1331" r:id="rId10"/>
    <p:sldId id="1344" r:id="rId11"/>
    <p:sldId id="1397" r:id="rId12"/>
    <p:sldId id="1399" r:id="rId13"/>
    <p:sldId id="1402" r:id="rId14"/>
    <p:sldId id="1436" r:id="rId15"/>
    <p:sldId id="1437" r:id="rId16"/>
    <p:sldId id="1445" r:id="rId17"/>
    <p:sldId id="1416" r:id="rId18"/>
    <p:sldId id="1418" r:id="rId19"/>
    <p:sldId id="1440" r:id="rId20"/>
    <p:sldId id="1439" r:id="rId21"/>
    <p:sldId id="1419" r:id="rId22"/>
    <p:sldId id="1420" r:id="rId23"/>
    <p:sldId id="1422" r:id="rId24"/>
    <p:sldId id="1425" r:id="rId25"/>
    <p:sldId id="1446" r:id="rId26"/>
    <p:sldId id="1447" r:id="rId27"/>
    <p:sldId id="1448" r:id="rId28"/>
    <p:sldId id="1450" r:id="rId29"/>
    <p:sldId id="1432" r:id="rId30"/>
    <p:sldId id="1433" r:id="rId31"/>
    <p:sldId id="1431" r:id="rId32"/>
    <p:sldId id="1434" r:id="rId33"/>
    <p:sldId id="1319" r:id="rId34"/>
  </p:sldIdLst>
  <p:sldSz cx="9144000" cy="6858000" type="screen4x3"/>
  <p:notesSz cx="9926638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ro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420"/>
    <a:srgbClr val="FFB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1393" autoAdjust="0"/>
  </p:normalViewPr>
  <p:slideViewPr>
    <p:cSldViewPr showGuides="1">
      <p:cViewPr>
        <p:scale>
          <a:sx n="66" d="100"/>
          <a:sy n="66" d="100"/>
        </p:scale>
        <p:origin x="-106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62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5477"/>
    </p:cViewPr>
  </p:sorterViewPr>
  <p:notesViewPr>
    <p:cSldViewPr>
      <p:cViewPr>
        <p:scale>
          <a:sx n="66" d="100"/>
          <a:sy n="66" d="100"/>
        </p:scale>
        <p:origin x="-1740" y="-3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AFE7A-70EE-4EC1-A7B9-DB06D6326312}" type="doc">
      <dgm:prSet loTypeId="urn:microsoft.com/office/officeart/2005/8/layout/hList7#3" loCatId="list" qsTypeId="urn:microsoft.com/office/officeart/2005/8/quickstyle/simple1" qsCatId="simple" csTypeId="urn:microsoft.com/office/officeart/2005/8/colors/colorful5" csCatId="colorful" phldr="1"/>
      <dgm:spPr/>
    </dgm:pt>
    <dgm:pt modelId="{CAC707AB-8494-467C-B248-E0261344A7D1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r>
            <a:rPr lang="sv-SE" sz="1400" b="1" u="none" dirty="0" smtClean="0"/>
            <a:t>Vård och omsorg</a:t>
          </a:r>
        </a:p>
        <a:p>
          <a:r>
            <a:rPr lang="sv-SE" sz="1200" b="0" u="none" dirty="0" smtClean="0"/>
            <a:t>Patrik Sundström </a:t>
          </a:r>
          <a:endParaRPr lang="sv-SE" sz="1200" b="0" u="none" dirty="0"/>
        </a:p>
      </dgm:t>
    </dgm:pt>
    <dgm:pt modelId="{0D299935-5DBA-4254-B1A4-EB8994770FAB}" type="parTrans" cxnId="{50898974-86F9-44E5-A12A-09C03141EC85}">
      <dgm:prSet/>
      <dgm:spPr/>
      <dgm:t>
        <a:bodyPr/>
        <a:lstStyle/>
        <a:p>
          <a:endParaRPr lang="sv-SE"/>
        </a:p>
      </dgm:t>
    </dgm:pt>
    <dgm:pt modelId="{5470399A-0F51-4AF6-8629-C212268E8BB7}" type="sibTrans" cxnId="{50898974-86F9-44E5-A12A-09C03141EC85}">
      <dgm:prSet/>
      <dgm:spPr/>
      <dgm:t>
        <a:bodyPr/>
        <a:lstStyle/>
        <a:p>
          <a:endParaRPr lang="sv-SE"/>
        </a:p>
      </dgm:t>
    </dgm:pt>
    <dgm:pt modelId="{FF13451B-E42E-45D2-A3D5-D4574F79F89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r>
            <a:rPr lang="sv-SE" sz="1400" b="1" u="none" dirty="0" smtClean="0"/>
            <a:t>Skola och lärande</a:t>
          </a:r>
        </a:p>
        <a:p>
          <a:r>
            <a:rPr lang="sv-SE" sz="1200" b="0" u="none" dirty="0" smtClean="0"/>
            <a:t>Malin Annergård</a:t>
          </a:r>
          <a:endParaRPr lang="sv-SE" sz="1200" b="0" u="none" dirty="0"/>
        </a:p>
      </dgm:t>
    </dgm:pt>
    <dgm:pt modelId="{49FAEC23-49D2-4508-B66D-4C33CBF0C384}" type="parTrans" cxnId="{408B6C06-49E8-490A-9E2E-9833783BA90F}">
      <dgm:prSet/>
      <dgm:spPr/>
      <dgm:t>
        <a:bodyPr/>
        <a:lstStyle/>
        <a:p>
          <a:endParaRPr lang="sv-SE"/>
        </a:p>
      </dgm:t>
    </dgm:pt>
    <dgm:pt modelId="{2BD5AC5F-928B-439D-89E4-02447F4DF158}" type="sibTrans" cxnId="{408B6C06-49E8-490A-9E2E-9833783BA90F}">
      <dgm:prSet/>
      <dgm:spPr/>
      <dgm:t>
        <a:bodyPr/>
        <a:lstStyle/>
        <a:p>
          <a:endParaRPr lang="sv-SE"/>
        </a:p>
      </dgm:t>
    </dgm:pt>
    <dgm:pt modelId="{E177E14F-4F80-4F43-89D6-6E53D680DB6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r>
            <a:rPr lang="sv-SE" sz="1400" b="1" u="none" dirty="0" smtClean="0"/>
            <a:t>Näringsliv  och arbete</a:t>
          </a:r>
        </a:p>
        <a:p>
          <a:r>
            <a:rPr lang="sv-SE" sz="1200" b="0" u="none" dirty="0" smtClean="0"/>
            <a:t>Bengt Svenson</a:t>
          </a:r>
          <a:endParaRPr lang="sv-SE" sz="1200" b="0" u="none" dirty="0"/>
        </a:p>
      </dgm:t>
    </dgm:pt>
    <dgm:pt modelId="{9AE69E17-B0A1-49A2-9165-DAC8399E4769}" type="parTrans" cxnId="{B4F7F37F-DA98-4D2E-85DA-00D8EB2DEFB8}">
      <dgm:prSet/>
      <dgm:spPr/>
      <dgm:t>
        <a:bodyPr/>
        <a:lstStyle/>
        <a:p>
          <a:endParaRPr lang="sv-SE"/>
        </a:p>
      </dgm:t>
    </dgm:pt>
    <dgm:pt modelId="{E524A448-FA8F-4630-B03B-4ED1A3017647}" type="sibTrans" cxnId="{B4F7F37F-DA98-4D2E-85DA-00D8EB2DEFB8}">
      <dgm:prSet/>
      <dgm:spPr/>
      <dgm:t>
        <a:bodyPr/>
        <a:lstStyle/>
        <a:p>
          <a:endParaRPr lang="sv-SE"/>
        </a:p>
      </dgm:t>
    </dgm:pt>
    <dgm:pt modelId="{9F4769EF-E755-40C5-89E3-FE701325F29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r>
            <a:rPr lang="sv-SE" sz="1400" b="1" u="none" dirty="0" smtClean="0"/>
            <a:t>Samhälls-byggnad, transporter och miljö</a:t>
          </a:r>
        </a:p>
        <a:p>
          <a:r>
            <a:rPr lang="sv-SE" sz="1200" b="0" u="none" dirty="0" smtClean="0"/>
            <a:t>Daniel Antonsson</a:t>
          </a:r>
          <a:endParaRPr lang="sv-SE" sz="1200" b="0" u="none" dirty="0"/>
        </a:p>
      </dgm:t>
    </dgm:pt>
    <dgm:pt modelId="{44B72576-63B6-4EC2-8558-4D170983FB7D}" type="parTrans" cxnId="{B4DB0A13-D147-44EF-B4DE-BDAF125F0C49}">
      <dgm:prSet/>
      <dgm:spPr/>
      <dgm:t>
        <a:bodyPr/>
        <a:lstStyle/>
        <a:p>
          <a:endParaRPr lang="sv-SE"/>
        </a:p>
      </dgm:t>
    </dgm:pt>
    <dgm:pt modelId="{3A8665A0-AB94-407A-BB74-55FD23F80893}" type="sibTrans" cxnId="{B4DB0A13-D147-44EF-B4DE-BDAF125F0C49}">
      <dgm:prSet/>
      <dgm:spPr/>
      <dgm:t>
        <a:bodyPr/>
        <a:lstStyle/>
        <a:p>
          <a:endParaRPr lang="sv-SE"/>
        </a:p>
      </dgm:t>
    </dgm:pt>
    <dgm:pt modelId="{CC2586E2-5111-43EA-B2EF-1F556AE8EB4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r>
            <a:rPr lang="sv-SE" sz="1400" b="1" u="none" dirty="0" smtClean="0"/>
            <a:t>Kultur, fritid och besöks-näring </a:t>
          </a:r>
        </a:p>
        <a:p>
          <a:r>
            <a:rPr lang="sv-SE" sz="1200" b="0" u="none" dirty="0" smtClean="0"/>
            <a:t>Bengt Svenson</a:t>
          </a:r>
        </a:p>
        <a:p>
          <a:endParaRPr lang="sv-SE" sz="1200" b="0" u="none" dirty="0"/>
        </a:p>
      </dgm:t>
    </dgm:pt>
    <dgm:pt modelId="{6C920BE4-4BF6-4080-8820-ADE1944C7651}" type="parTrans" cxnId="{BA413007-7FF9-40B1-91E6-6E1ABEDA4889}">
      <dgm:prSet/>
      <dgm:spPr/>
      <dgm:t>
        <a:bodyPr/>
        <a:lstStyle/>
        <a:p>
          <a:endParaRPr lang="sv-SE"/>
        </a:p>
      </dgm:t>
    </dgm:pt>
    <dgm:pt modelId="{E4FED03F-80A3-4890-BE8C-CAEF12C0B046}" type="sibTrans" cxnId="{BA413007-7FF9-40B1-91E6-6E1ABEDA4889}">
      <dgm:prSet/>
      <dgm:spPr/>
      <dgm:t>
        <a:bodyPr/>
        <a:lstStyle/>
        <a:p>
          <a:endParaRPr lang="sv-SE"/>
        </a:p>
      </dgm:t>
    </dgm:pt>
    <dgm:pt modelId="{A1503861-E753-4B34-8428-1F5930088099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endParaRPr lang="sv-SE" sz="1400" b="1" u="none" dirty="0" smtClean="0"/>
        </a:p>
        <a:p>
          <a:r>
            <a:rPr lang="sv-SE" sz="1400" b="1" u="none" dirty="0" smtClean="0"/>
            <a:t>Demokrati och delaktighet</a:t>
          </a:r>
        </a:p>
        <a:p>
          <a:r>
            <a:rPr lang="sv-SE" sz="1200" b="0" u="none" dirty="0" smtClean="0"/>
            <a:t>Anders Nordh</a:t>
          </a:r>
          <a:endParaRPr lang="sv-SE" sz="1200" b="0" u="none" dirty="0"/>
        </a:p>
      </dgm:t>
    </dgm:pt>
    <dgm:pt modelId="{F91120C4-98EE-4FBC-856A-8D223940B2A5}" type="parTrans" cxnId="{53855924-A7C1-4FD0-B6C1-2291226EF413}">
      <dgm:prSet/>
      <dgm:spPr/>
      <dgm:t>
        <a:bodyPr/>
        <a:lstStyle/>
        <a:p>
          <a:endParaRPr lang="sv-SE"/>
        </a:p>
      </dgm:t>
    </dgm:pt>
    <dgm:pt modelId="{34DC818D-4388-40B2-A501-5C751D8EE9D1}" type="sibTrans" cxnId="{53855924-A7C1-4FD0-B6C1-2291226EF413}">
      <dgm:prSet/>
      <dgm:spPr/>
      <dgm:t>
        <a:bodyPr/>
        <a:lstStyle/>
        <a:p>
          <a:endParaRPr lang="sv-SE"/>
        </a:p>
      </dgm:t>
    </dgm:pt>
    <dgm:pt modelId="{52270C32-F03F-41B0-9929-EAA38BB55F63}" type="pres">
      <dgm:prSet presAssocID="{6CBAFE7A-70EE-4EC1-A7B9-DB06D6326312}" presName="Name0" presStyleCnt="0">
        <dgm:presLayoutVars>
          <dgm:dir/>
          <dgm:resizeHandles val="exact"/>
        </dgm:presLayoutVars>
      </dgm:prSet>
      <dgm:spPr/>
    </dgm:pt>
    <dgm:pt modelId="{ABDECFF6-199E-49F6-97C2-5B1DF1DF9983}" type="pres">
      <dgm:prSet presAssocID="{6CBAFE7A-70EE-4EC1-A7B9-DB06D6326312}" presName="fgShape" presStyleLbl="fgShp" presStyleIdx="0" presStyleCnt="1" custScaleX="94934" custScaleY="230471" custLinFactY="87994" custLinFactNeighborX="5577" custLinFactNeighborY="100000"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79CF4729-74A4-4F23-BDC9-6DE8F173C8C8}" type="pres">
      <dgm:prSet presAssocID="{6CBAFE7A-70EE-4EC1-A7B9-DB06D6326312}" presName="linComp" presStyleCnt="0"/>
      <dgm:spPr/>
    </dgm:pt>
    <dgm:pt modelId="{7228B291-EF6F-4EF4-B22F-7B0AA070D621}" type="pres">
      <dgm:prSet presAssocID="{CAC707AB-8494-467C-B248-E0261344A7D1}" presName="compNode" presStyleCnt="0"/>
      <dgm:spPr/>
    </dgm:pt>
    <dgm:pt modelId="{BE612AB0-8987-4252-ADEE-5A40A7C4C8BC}" type="pres">
      <dgm:prSet presAssocID="{CAC707AB-8494-467C-B248-E0261344A7D1}" presName="bkgdShape" presStyleLbl="node1" presStyleIdx="0" presStyleCnt="6" custLinFactNeighborY="-951"/>
      <dgm:spPr/>
      <dgm:t>
        <a:bodyPr/>
        <a:lstStyle/>
        <a:p>
          <a:endParaRPr lang="sv-SE"/>
        </a:p>
      </dgm:t>
    </dgm:pt>
    <dgm:pt modelId="{E36D9B1D-4A92-470A-8EC7-3D3AEB03C15E}" type="pres">
      <dgm:prSet presAssocID="{CAC707AB-8494-467C-B248-E0261344A7D1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F38D94D-FE0D-44B7-98F1-A4355C50733B}" type="pres">
      <dgm:prSet presAssocID="{CAC707AB-8494-467C-B248-E0261344A7D1}" presName="invisiNode" presStyleLbl="node1" presStyleIdx="0" presStyleCnt="6"/>
      <dgm:spPr/>
    </dgm:pt>
    <dgm:pt modelId="{00A17E6D-5FE5-4985-AC93-F55E47514F9F}" type="pres">
      <dgm:prSet presAssocID="{CAC707AB-8494-467C-B248-E0261344A7D1}" presName="imagNode" presStyleLbl="fgImgPlace1" presStyleIdx="0" presStyleCnt="6" custLinFactNeighborY="236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CBF1BDD9-D100-420B-B25C-91A339F838A2}" type="pres">
      <dgm:prSet presAssocID="{5470399A-0F51-4AF6-8629-C212268E8BB7}" presName="sibTrans" presStyleLbl="sibTrans2D1" presStyleIdx="0" presStyleCnt="0"/>
      <dgm:spPr/>
      <dgm:t>
        <a:bodyPr/>
        <a:lstStyle/>
        <a:p>
          <a:endParaRPr lang="sv-SE"/>
        </a:p>
      </dgm:t>
    </dgm:pt>
    <dgm:pt modelId="{112A1042-D129-4965-ABB8-AB2A721F533D}" type="pres">
      <dgm:prSet presAssocID="{FF13451B-E42E-45D2-A3D5-D4574F79F894}" presName="compNode" presStyleCnt="0"/>
      <dgm:spPr/>
    </dgm:pt>
    <dgm:pt modelId="{FC161753-F2DD-4525-8E83-840DC077E898}" type="pres">
      <dgm:prSet presAssocID="{FF13451B-E42E-45D2-A3D5-D4574F79F894}" presName="bkgdShape" presStyleLbl="node1" presStyleIdx="1" presStyleCnt="6"/>
      <dgm:spPr/>
      <dgm:t>
        <a:bodyPr/>
        <a:lstStyle/>
        <a:p>
          <a:endParaRPr lang="sv-SE"/>
        </a:p>
      </dgm:t>
    </dgm:pt>
    <dgm:pt modelId="{599D0F4D-1FEA-40C9-BDC3-0BD45B9D876D}" type="pres">
      <dgm:prSet presAssocID="{FF13451B-E42E-45D2-A3D5-D4574F79F894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252689-59B1-4695-B575-2C38D9A66A9C}" type="pres">
      <dgm:prSet presAssocID="{FF13451B-E42E-45D2-A3D5-D4574F79F894}" presName="invisiNode" presStyleLbl="node1" presStyleIdx="1" presStyleCnt="6"/>
      <dgm:spPr/>
    </dgm:pt>
    <dgm:pt modelId="{E0006627-1CC7-467A-A684-F09AB227CBCB}" type="pres">
      <dgm:prSet presAssocID="{FF13451B-E42E-45D2-A3D5-D4574F79F894}" presName="imagNode" presStyleLbl="fgImgPlace1" presStyleIdx="1" presStyleCnt="6" custLinFactNeighborY="215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36734EC0-9984-4054-BF21-0CC886B2FB48}" type="pres">
      <dgm:prSet presAssocID="{2BD5AC5F-928B-439D-89E4-02447F4DF158}" presName="sibTrans" presStyleLbl="sibTrans2D1" presStyleIdx="0" presStyleCnt="0"/>
      <dgm:spPr/>
      <dgm:t>
        <a:bodyPr/>
        <a:lstStyle/>
        <a:p>
          <a:endParaRPr lang="sv-SE"/>
        </a:p>
      </dgm:t>
    </dgm:pt>
    <dgm:pt modelId="{216D7A24-D9E0-4DC9-B202-A16B15E72E04}" type="pres">
      <dgm:prSet presAssocID="{E177E14F-4F80-4F43-89D6-6E53D680DB63}" presName="compNode" presStyleCnt="0"/>
      <dgm:spPr/>
    </dgm:pt>
    <dgm:pt modelId="{4DB534F4-A27D-4BE0-B364-59A2FD1DDCA0}" type="pres">
      <dgm:prSet presAssocID="{E177E14F-4F80-4F43-89D6-6E53D680DB63}" presName="bkgdShape" presStyleLbl="node1" presStyleIdx="2" presStyleCnt="6" custLinFactNeighborY="-1051"/>
      <dgm:spPr/>
      <dgm:t>
        <a:bodyPr/>
        <a:lstStyle/>
        <a:p>
          <a:endParaRPr lang="sv-SE"/>
        </a:p>
      </dgm:t>
    </dgm:pt>
    <dgm:pt modelId="{00D1158E-B126-40D3-A981-0A7D9990D39F}" type="pres">
      <dgm:prSet presAssocID="{E177E14F-4F80-4F43-89D6-6E53D680DB63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7774D6-7DA4-423C-BCCF-F85F7C32DB01}" type="pres">
      <dgm:prSet presAssocID="{E177E14F-4F80-4F43-89D6-6E53D680DB63}" presName="invisiNode" presStyleLbl="node1" presStyleIdx="2" presStyleCnt="6"/>
      <dgm:spPr/>
    </dgm:pt>
    <dgm:pt modelId="{3A8ED95C-E5E4-4620-BD06-D97B64FC12AD}" type="pres">
      <dgm:prSet presAssocID="{E177E14F-4F80-4F43-89D6-6E53D680DB63}" presName="imagNode" presStyleLbl="fgImgPlace1" presStyleIdx="2" presStyleCnt="6" custLinFactNeighborX="2075" custLinFactNeighborY="236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26F428D0-512B-45CB-A693-0E19ABD5C360}" type="pres">
      <dgm:prSet presAssocID="{E524A448-FA8F-4630-B03B-4ED1A3017647}" presName="sibTrans" presStyleLbl="sibTrans2D1" presStyleIdx="0" presStyleCnt="0"/>
      <dgm:spPr/>
      <dgm:t>
        <a:bodyPr/>
        <a:lstStyle/>
        <a:p>
          <a:endParaRPr lang="sv-SE"/>
        </a:p>
      </dgm:t>
    </dgm:pt>
    <dgm:pt modelId="{F93A7C23-C58D-44FF-8239-0FDECABBD9A5}" type="pres">
      <dgm:prSet presAssocID="{9F4769EF-E755-40C5-89E3-FE701325F29B}" presName="compNode" presStyleCnt="0"/>
      <dgm:spPr/>
    </dgm:pt>
    <dgm:pt modelId="{ACAF7E8D-016E-403B-9FBE-F192FCECC131}" type="pres">
      <dgm:prSet presAssocID="{9F4769EF-E755-40C5-89E3-FE701325F29B}" presName="bkgdShape" presStyleLbl="node1" presStyleIdx="3" presStyleCnt="6"/>
      <dgm:spPr/>
      <dgm:t>
        <a:bodyPr/>
        <a:lstStyle/>
        <a:p>
          <a:endParaRPr lang="sv-SE"/>
        </a:p>
      </dgm:t>
    </dgm:pt>
    <dgm:pt modelId="{6CB2F90D-F0DB-4FA0-943A-ED1F6E656DCB}" type="pres">
      <dgm:prSet presAssocID="{9F4769EF-E755-40C5-89E3-FE701325F29B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5E921A-557D-4BEC-B6B5-569E6A7CEF79}" type="pres">
      <dgm:prSet presAssocID="{9F4769EF-E755-40C5-89E3-FE701325F29B}" presName="invisiNode" presStyleLbl="node1" presStyleIdx="3" presStyleCnt="6"/>
      <dgm:spPr/>
    </dgm:pt>
    <dgm:pt modelId="{9F124F20-3C82-4DDD-9804-3760BAF14C12}" type="pres">
      <dgm:prSet presAssocID="{9F4769EF-E755-40C5-89E3-FE701325F29B}" presName="imagNode" presStyleLbl="fgImgPlace1" presStyleIdx="3" presStyleCnt="6" custLinFactNeighborY="232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65B2BB90-2E56-453D-AB73-F1423499BDDE}" type="pres">
      <dgm:prSet presAssocID="{3A8665A0-AB94-407A-BB74-55FD23F80893}" presName="sibTrans" presStyleLbl="sibTrans2D1" presStyleIdx="0" presStyleCnt="0"/>
      <dgm:spPr/>
      <dgm:t>
        <a:bodyPr/>
        <a:lstStyle/>
        <a:p>
          <a:endParaRPr lang="sv-SE"/>
        </a:p>
      </dgm:t>
    </dgm:pt>
    <dgm:pt modelId="{AEE8CB77-B654-4207-BFA5-0A8DEF7F9A56}" type="pres">
      <dgm:prSet presAssocID="{CC2586E2-5111-43EA-B2EF-1F556AE8EB4A}" presName="compNode" presStyleCnt="0"/>
      <dgm:spPr/>
    </dgm:pt>
    <dgm:pt modelId="{3B28D4B5-128E-49CC-BAFB-F5460184F426}" type="pres">
      <dgm:prSet presAssocID="{CC2586E2-5111-43EA-B2EF-1F556AE8EB4A}" presName="bkgdShape" presStyleLbl="node1" presStyleIdx="4" presStyleCnt="6"/>
      <dgm:spPr/>
      <dgm:t>
        <a:bodyPr/>
        <a:lstStyle/>
        <a:p>
          <a:endParaRPr lang="sv-SE"/>
        </a:p>
      </dgm:t>
    </dgm:pt>
    <dgm:pt modelId="{88FDFCB4-4956-4BCB-A430-8CABA9BFFED1}" type="pres">
      <dgm:prSet presAssocID="{CC2586E2-5111-43EA-B2EF-1F556AE8EB4A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A3C341B-D896-46C3-8920-5C1D2FF5FCF0}" type="pres">
      <dgm:prSet presAssocID="{CC2586E2-5111-43EA-B2EF-1F556AE8EB4A}" presName="invisiNode" presStyleLbl="node1" presStyleIdx="4" presStyleCnt="6"/>
      <dgm:spPr/>
    </dgm:pt>
    <dgm:pt modelId="{9DD6CC2A-843F-485B-AC17-8AFC3D3B1933}" type="pres">
      <dgm:prSet presAssocID="{CC2586E2-5111-43EA-B2EF-1F556AE8EB4A}" presName="imagNode" presStyleLbl="fgImgPlace1" presStyleIdx="4" presStyleCnt="6" custLinFactNeighborY="2323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27DB0875-D111-4F90-ABDF-DFD41751441F}" type="pres">
      <dgm:prSet presAssocID="{E4FED03F-80A3-4890-BE8C-CAEF12C0B046}" presName="sibTrans" presStyleLbl="sibTrans2D1" presStyleIdx="0" presStyleCnt="0"/>
      <dgm:spPr/>
      <dgm:t>
        <a:bodyPr/>
        <a:lstStyle/>
        <a:p>
          <a:endParaRPr lang="sv-SE"/>
        </a:p>
      </dgm:t>
    </dgm:pt>
    <dgm:pt modelId="{253242FE-8023-4ABB-99BC-2547E876C209}" type="pres">
      <dgm:prSet presAssocID="{A1503861-E753-4B34-8428-1F5930088099}" presName="compNode" presStyleCnt="0"/>
      <dgm:spPr/>
    </dgm:pt>
    <dgm:pt modelId="{48DAF985-7BAE-47D0-B29A-BE4E7A151252}" type="pres">
      <dgm:prSet presAssocID="{A1503861-E753-4B34-8428-1F5930088099}" presName="bkgdShape" presStyleLbl="node1" presStyleIdx="5" presStyleCnt="6" custLinFactNeighborX="1860" custLinFactNeighborY="304"/>
      <dgm:spPr/>
      <dgm:t>
        <a:bodyPr/>
        <a:lstStyle/>
        <a:p>
          <a:endParaRPr lang="sv-SE"/>
        </a:p>
      </dgm:t>
    </dgm:pt>
    <dgm:pt modelId="{5122141B-0772-49E0-A20B-DCEA0569D988}" type="pres">
      <dgm:prSet presAssocID="{A1503861-E753-4B34-8428-1F593008809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4DEC3E2-3006-4209-BAB3-91FA5BD73422}" type="pres">
      <dgm:prSet presAssocID="{A1503861-E753-4B34-8428-1F5930088099}" presName="invisiNode" presStyleLbl="node1" presStyleIdx="5" presStyleCnt="6"/>
      <dgm:spPr/>
    </dgm:pt>
    <dgm:pt modelId="{35A2EB2A-BE46-4291-A7CA-6B19A79D2EFE}" type="pres">
      <dgm:prSet presAssocID="{A1503861-E753-4B34-8428-1F5930088099}" presName="imagNode" presStyleLbl="fgImgPlace1" presStyleIdx="5" presStyleCnt="6" custLinFactNeighborY="2855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sv-SE"/>
        </a:p>
      </dgm:t>
    </dgm:pt>
  </dgm:ptLst>
  <dgm:cxnLst>
    <dgm:cxn modelId="{C7503E24-82AA-4F11-9297-93D751AD6C44}" type="presOf" srcId="{FF13451B-E42E-45D2-A3D5-D4574F79F894}" destId="{599D0F4D-1FEA-40C9-BDC3-0BD45B9D876D}" srcOrd="1" destOrd="0" presId="urn:microsoft.com/office/officeart/2005/8/layout/hList7#3"/>
    <dgm:cxn modelId="{EEEFDA20-D360-4251-B47A-3E5C608FB7FF}" type="presOf" srcId="{CC2586E2-5111-43EA-B2EF-1F556AE8EB4A}" destId="{3B28D4B5-128E-49CC-BAFB-F5460184F426}" srcOrd="0" destOrd="0" presId="urn:microsoft.com/office/officeart/2005/8/layout/hList7#3"/>
    <dgm:cxn modelId="{400E35E7-D2DA-4729-A02D-C741F5A87C8D}" type="presOf" srcId="{5470399A-0F51-4AF6-8629-C212268E8BB7}" destId="{CBF1BDD9-D100-420B-B25C-91A339F838A2}" srcOrd="0" destOrd="0" presId="urn:microsoft.com/office/officeart/2005/8/layout/hList7#3"/>
    <dgm:cxn modelId="{9FA1C864-4864-42C5-ADE5-C7E0B867B6F0}" type="presOf" srcId="{CC2586E2-5111-43EA-B2EF-1F556AE8EB4A}" destId="{88FDFCB4-4956-4BCB-A430-8CABA9BFFED1}" srcOrd="1" destOrd="0" presId="urn:microsoft.com/office/officeart/2005/8/layout/hList7#3"/>
    <dgm:cxn modelId="{3B56F5D8-DD89-4DF8-97F8-1982FA4BDFC8}" type="presOf" srcId="{CAC707AB-8494-467C-B248-E0261344A7D1}" destId="{BE612AB0-8987-4252-ADEE-5A40A7C4C8BC}" srcOrd="0" destOrd="0" presId="urn:microsoft.com/office/officeart/2005/8/layout/hList7#3"/>
    <dgm:cxn modelId="{85BB42C4-8293-45C6-BABE-E4F0D4D9165F}" type="presOf" srcId="{E177E14F-4F80-4F43-89D6-6E53D680DB63}" destId="{4DB534F4-A27D-4BE0-B364-59A2FD1DDCA0}" srcOrd="0" destOrd="0" presId="urn:microsoft.com/office/officeart/2005/8/layout/hList7#3"/>
    <dgm:cxn modelId="{11E51F8A-2623-4B68-806C-78BB1453E604}" type="presOf" srcId="{E524A448-FA8F-4630-B03B-4ED1A3017647}" destId="{26F428D0-512B-45CB-A693-0E19ABD5C360}" srcOrd="0" destOrd="0" presId="urn:microsoft.com/office/officeart/2005/8/layout/hList7#3"/>
    <dgm:cxn modelId="{F1EEE4AA-04EE-4965-8793-8B94404F80AC}" type="presOf" srcId="{A1503861-E753-4B34-8428-1F5930088099}" destId="{48DAF985-7BAE-47D0-B29A-BE4E7A151252}" srcOrd="0" destOrd="0" presId="urn:microsoft.com/office/officeart/2005/8/layout/hList7#3"/>
    <dgm:cxn modelId="{B4F7F37F-DA98-4D2E-85DA-00D8EB2DEFB8}" srcId="{6CBAFE7A-70EE-4EC1-A7B9-DB06D6326312}" destId="{E177E14F-4F80-4F43-89D6-6E53D680DB63}" srcOrd="2" destOrd="0" parTransId="{9AE69E17-B0A1-49A2-9165-DAC8399E4769}" sibTransId="{E524A448-FA8F-4630-B03B-4ED1A3017647}"/>
    <dgm:cxn modelId="{D2292CB3-BAA4-44DB-BDB3-E976DEEAA740}" type="presOf" srcId="{6CBAFE7A-70EE-4EC1-A7B9-DB06D6326312}" destId="{52270C32-F03F-41B0-9929-EAA38BB55F63}" srcOrd="0" destOrd="0" presId="urn:microsoft.com/office/officeart/2005/8/layout/hList7#3"/>
    <dgm:cxn modelId="{745D442C-6B7D-429D-BF43-93509AA069F8}" type="presOf" srcId="{CAC707AB-8494-467C-B248-E0261344A7D1}" destId="{E36D9B1D-4A92-470A-8EC7-3D3AEB03C15E}" srcOrd="1" destOrd="0" presId="urn:microsoft.com/office/officeart/2005/8/layout/hList7#3"/>
    <dgm:cxn modelId="{8EFDBCD6-E2B6-4225-85D1-5BE7DDC2A82B}" type="presOf" srcId="{E177E14F-4F80-4F43-89D6-6E53D680DB63}" destId="{00D1158E-B126-40D3-A981-0A7D9990D39F}" srcOrd="1" destOrd="0" presId="urn:microsoft.com/office/officeart/2005/8/layout/hList7#3"/>
    <dgm:cxn modelId="{2790C4D0-0DF0-4D4D-AAC9-E64833E9AD90}" type="presOf" srcId="{3A8665A0-AB94-407A-BB74-55FD23F80893}" destId="{65B2BB90-2E56-453D-AB73-F1423499BDDE}" srcOrd="0" destOrd="0" presId="urn:microsoft.com/office/officeart/2005/8/layout/hList7#3"/>
    <dgm:cxn modelId="{B4DB0A13-D147-44EF-B4DE-BDAF125F0C49}" srcId="{6CBAFE7A-70EE-4EC1-A7B9-DB06D6326312}" destId="{9F4769EF-E755-40C5-89E3-FE701325F29B}" srcOrd="3" destOrd="0" parTransId="{44B72576-63B6-4EC2-8558-4D170983FB7D}" sibTransId="{3A8665A0-AB94-407A-BB74-55FD23F80893}"/>
    <dgm:cxn modelId="{408B6C06-49E8-490A-9E2E-9833783BA90F}" srcId="{6CBAFE7A-70EE-4EC1-A7B9-DB06D6326312}" destId="{FF13451B-E42E-45D2-A3D5-D4574F79F894}" srcOrd="1" destOrd="0" parTransId="{49FAEC23-49D2-4508-B66D-4C33CBF0C384}" sibTransId="{2BD5AC5F-928B-439D-89E4-02447F4DF158}"/>
    <dgm:cxn modelId="{699212C8-8D62-47FA-9703-ACE004261094}" type="presOf" srcId="{A1503861-E753-4B34-8428-1F5930088099}" destId="{5122141B-0772-49E0-A20B-DCEA0569D988}" srcOrd="1" destOrd="0" presId="urn:microsoft.com/office/officeart/2005/8/layout/hList7#3"/>
    <dgm:cxn modelId="{2CBA84D3-FEFB-4D6E-81E5-AA079E3630ED}" type="presOf" srcId="{E4FED03F-80A3-4890-BE8C-CAEF12C0B046}" destId="{27DB0875-D111-4F90-ABDF-DFD41751441F}" srcOrd="0" destOrd="0" presId="urn:microsoft.com/office/officeart/2005/8/layout/hList7#3"/>
    <dgm:cxn modelId="{50898974-86F9-44E5-A12A-09C03141EC85}" srcId="{6CBAFE7A-70EE-4EC1-A7B9-DB06D6326312}" destId="{CAC707AB-8494-467C-B248-E0261344A7D1}" srcOrd="0" destOrd="0" parTransId="{0D299935-5DBA-4254-B1A4-EB8994770FAB}" sibTransId="{5470399A-0F51-4AF6-8629-C212268E8BB7}"/>
    <dgm:cxn modelId="{A4BCF405-0FE7-4161-81C0-F4C25E1F0C72}" type="presOf" srcId="{9F4769EF-E755-40C5-89E3-FE701325F29B}" destId="{6CB2F90D-F0DB-4FA0-943A-ED1F6E656DCB}" srcOrd="1" destOrd="0" presId="urn:microsoft.com/office/officeart/2005/8/layout/hList7#3"/>
    <dgm:cxn modelId="{53855924-A7C1-4FD0-B6C1-2291226EF413}" srcId="{6CBAFE7A-70EE-4EC1-A7B9-DB06D6326312}" destId="{A1503861-E753-4B34-8428-1F5930088099}" srcOrd="5" destOrd="0" parTransId="{F91120C4-98EE-4FBC-856A-8D223940B2A5}" sibTransId="{34DC818D-4388-40B2-A501-5C751D8EE9D1}"/>
    <dgm:cxn modelId="{BA413007-7FF9-40B1-91E6-6E1ABEDA4889}" srcId="{6CBAFE7A-70EE-4EC1-A7B9-DB06D6326312}" destId="{CC2586E2-5111-43EA-B2EF-1F556AE8EB4A}" srcOrd="4" destOrd="0" parTransId="{6C920BE4-4BF6-4080-8820-ADE1944C7651}" sibTransId="{E4FED03F-80A3-4890-BE8C-CAEF12C0B046}"/>
    <dgm:cxn modelId="{70764839-CB1A-4C56-AA7A-D36EBFC9DE43}" type="presOf" srcId="{FF13451B-E42E-45D2-A3D5-D4574F79F894}" destId="{FC161753-F2DD-4525-8E83-840DC077E898}" srcOrd="0" destOrd="0" presId="urn:microsoft.com/office/officeart/2005/8/layout/hList7#3"/>
    <dgm:cxn modelId="{CB097C70-CFF9-48B5-A55C-A43C06A07076}" type="presOf" srcId="{9F4769EF-E755-40C5-89E3-FE701325F29B}" destId="{ACAF7E8D-016E-403B-9FBE-F192FCECC131}" srcOrd="0" destOrd="0" presId="urn:microsoft.com/office/officeart/2005/8/layout/hList7#3"/>
    <dgm:cxn modelId="{499B22DE-FFA9-48D3-81E6-7DBB39DE7F3F}" type="presOf" srcId="{2BD5AC5F-928B-439D-89E4-02447F4DF158}" destId="{36734EC0-9984-4054-BF21-0CC886B2FB48}" srcOrd="0" destOrd="0" presId="urn:microsoft.com/office/officeart/2005/8/layout/hList7#3"/>
    <dgm:cxn modelId="{CE4897E0-3D40-4BEA-800A-EC102C78B6CB}" type="presParOf" srcId="{52270C32-F03F-41B0-9929-EAA38BB55F63}" destId="{ABDECFF6-199E-49F6-97C2-5B1DF1DF9983}" srcOrd="0" destOrd="0" presId="urn:microsoft.com/office/officeart/2005/8/layout/hList7#3"/>
    <dgm:cxn modelId="{C94EAA12-28D0-45F6-A5AE-C490BC9CC25D}" type="presParOf" srcId="{52270C32-F03F-41B0-9929-EAA38BB55F63}" destId="{79CF4729-74A4-4F23-BDC9-6DE8F173C8C8}" srcOrd="1" destOrd="0" presId="urn:microsoft.com/office/officeart/2005/8/layout/hList7#3"/>
    <dgm:cxn modelId="{A40AE160-9FD3-4104-A536-8D922DAB29F2}" type="presParOf" srcId="{79CF4729-74A4-4F23-BDC9-6DE8F173C8C8}" destId="{7228B291-EF6F-4EF4-B22F-7B0AA070D621}" srcOrd="0" destOrd="0" presId="urn:microsoft.com/office/officeart/2005/8/layout/hList7#3"/>
    <dgm:cxn modelId="{221F750F-C3D1-4BD2-AD54-869CD13DA15B}" type="presParOf" srcId="{7228B291-EF6F-4EF4-B22F-7B0AA070D621}" destId="{BE612AB0-8987-4252-ADEE-5A40A7C4C8BC}" srcOrd="0" destOrd="0" presId="urn:microsoft.com/office/officeart/2005/8/layout/hList7#3"/>
    <dgm:cxn modelId="{74311BD7-FFE1-4469-BEE1-C0EA83505643}" type="presParOf" srcId="{7228B291-EF6F-4EF4-B22F-7B0AA070D621}" destId="{E36D9B1D-4A92-470A-8EC7-3D3AEB03C15E}" srcOrd="1" destOrd="0" presId="urn:microsoft.com/office/officeart/2005/8/layout/hList7#3"/>
    <dgm:cxn modelId="{37B66C98-DD6C-4301-975D-81D53C10ED16}" type="presParOf" srcId="{7228B291-EF6F-4EF4-B22F-7B0AA070D621}" destId="{0F38D94D-FE0D-44B7-98F1-A4355C50733B}" srcOrd="2" destOrd="0" presId="urn:microsoft.com/office/officeart/2005/8/layout/hList7#3"/>
    <dgm:cxn modelId="{8DDECBD7-C38A-4589-8C96-C37EA4601557}" type="presParOf" srcId="{7228B291-EF6F-4EF4-B22F-7B0AA070D621}" destId="{00A17E6D-5FE5-4985-AC93-F55E47514F9F}" srcOrd="3" destOrd="0" presId="urn:microsoft.com/office/officeart/2005/8/layout/hList7#3"/>
    <dgm:cxn modelId="{079DDB7E-C276-4A79-A5A7-66354BBF9C73}" type="presParOf" srcId="{79CF4729-74A4-4F23-BDC9-6DE8F173C8C8}" destId="{CBF1BDD9-D100-420B-B25C-91A339F838A2}" srcOrd="1" destOrd="0" presId="urn:microsoft.com/office/officeart/2005/8/layout/hList7#3"/>
    <dgm:cxn modelId="{1F532971-1BC3-4767-A1FF-68AA6CF23D8D}" type="presParOf" srcId="{79CF4729-74A4-4F23-BDC9-6DE8F173C8C8}" destId="{112A1042-D129-4965-ABB8-AB2A721F533D}" srcOrd="2" destOrd="0" presId="urn:microsoft.com/office/officeart/2005/8/layout/hList7#3"/>
    <dgm:cxn modelId="{20519FE7-2B96-490C-BAA6-5993D63E6C6C}" type="presParOf" srcId="{112A1042-D129-4965-ABB8-AB2A721F533D}" destId="{FC161753-F2DD-4525-8E83-840DC077E898}" srcOrd="0" destOrd="0" presId="urn:microsoft.com/office/officeart/2005/8/layout/hList7#3"/>
    <dgm:cxn modelId="{3E6338B4-054F-4DE8-A106-94DC197C8D52}" type="presParOf" srcId="{112A1042-D129-4965-ABB8-AB2A721F533D}" destId="{599D0F4D-1FEA-40C9-BDC3-0BD45B9D876D}" srcOrd="1" destOrd="0" presId="urn:microsoft.com/office/officeart/2005/8/layout/hList7#3"/>
    <dgm:cxn modelId="{060B1E8E-C314-4C4E-9D4B-A78ADE56CBA4}" type="presParOf" srcId="{112A1042-D129-4965-ABB8-AB2A721F533D}" destId="{31252689-59B1-4695-B575-2C38D9A66A9C}" srcOrd="2" destOrd="0" presId="urn:microsoft.com/office/officeart/2005/8/layout/hList7#3"/>
    <dgm:cxn modelId="{33AAFB7A-4848-4027-97BF-822B802F322F}" type="presParOf" srcId="{112A1042-D129-4965-ABB8-AB2A721F533D}" destId="{E0006627-1CC7-467A-A684-F09AB227CBCB}" srcOrd="3" destOrd="0" presId="urn:microsoft.com/office/officeart/2005/8/layout/hList7#3"/>
    <dgm:cxn modelId="{E6358BB1-22D6-443E-B3B7-F3DE639FFB91}" type="presParOf" srcId="{79CF4729-74A4-4F23-BDC9-6DE8F173C8C8}" destId="{36734EC0-9984-4054-BF21-0CC886B2FB48}" srcOrd="3" destOrd="0" presId="urn:microsoft.com/office/officeart/2005/8/layout/hList7#3"/>
    <dgm:cxn modelId="{A0C993B0-F4FB-43B2-ACBB-077D2CD5E2B4}" type="presParOf" srcId="{79CF4729-74A4-4F23-BDC9-6DE8F173C8C8}" destId="{216D7A24-D9E0-4DC9-B202-A16B15E72E04}" srcOrd="4" destOrd="0" presId="urn:microsoft.com/office/officeart/2005/8/layout/hList7#3"/>
    <dgm:cxn modelId="{976A2DEC-D7D3-4385-9CEB-DF5092A123FB}" type="presParOf" srcId="{216D7A24-D9E0-4DC9-B202-A16B15E72E04}" destId="{4DB534F4-A27D-4BE0-B364-59A2FD1DDCA0}" srcOrd="0" destOrd="0" presId="urn:microsoft.com/office/officeart/2005/8/layout/hList7#3"/>
    <dgm:cxn modelId="{D44647EA-0BD7-40CD-96E2-5D33222A2678}" type="presParOf" srcId="{216D7A24-D9E0-4DC9-B202-A16B15E72E04}" destId="{00D1158E-B126-40D3-A981-0A7D9990D39F}" srcOrd="1" destOrd="0" presId="urn:microsoft.com/office/officeart/2005/8/layout/hList7#3"/>
    <dgm:cxn modelId="{B228CE25-45C3-4764-B63C-1D3CCCEFAF29}" type="presParOf" srcId="{216D7A24-D9E0-4DC9-B202-A16B15E72E04}" destId="{737774D6-7DA4-423C-BCCF-F85F7C32DB01}" srcOrd="2" destOrd="0" presId="urn:microsoft.com/office/officeart/2005/8/layout/hList7#3"/>
    <dgm:cxn modelId="{8D1CE299-4D3C-40A7-8ED2-5053E1CF68CB}" type="presParOf" srcId="{216D7A24-D9E0-4DC9-B202-A16B15E72E04}" destId="{3A8ED95C-E5E4-4620-BD06-D97B64FC12AD}" srcOrd="3" destOrd="0" presId="urn:microsoft.com/office/officeart/2005/8/layout/hList7#3"/>
    <dgm:cxn modelId="{F8BD171D-AF14-4AD4-A6D9-6DF383FF1A98}" type="presParOf" srcId="{79CF4729-74A4-4F23-BDC9-6DE8F173C8C8}" destId="{26F428D0-512B-45CB-A693-0E19ABD5C360}" srcOrd="5" destOrd="0" presId="urn:microsoft.com/office/officeart/2005/8/layout/hList7#3"/>
    <dgm:cxn modelId="{5227F12C-4CE9-4B6D-8F65-E5B3FB35D2B5}" type="presParOf" srcId="{79CF4729-74A4-4F23-BDC9-6DE8F173C8C8}" destId="{F93A7C23-C58D-44FF-8239-0FDECABBD9A5}" srcOrd="6" destOrd="0" presId="urn:microsoft.com/office/officeart/2005/8/layout/hList7#3"/>
    <dgm:cxn modelId="{89D6576A-4690-4FE1-BD64-84E2A6060A7E}" type="presParOf" srcId="{F93A7C23-C58D-44FF-8239-0FDECABBD9A5}" destId="{ACAF7E8D-016E-403B-9FBE-F192FCECC131}" srcOrd="0" destOrd="0" presId="urn:microsoft.com/office/officeart/2005/8/layout/hList7#3"/>
    <dgm:cxn modelId="{44536602-1FB7-488F-A59B-2572669B094A}" type="presParOf" srcId="{F93A7C23-C58D-44FF-8239-0FDECABBD9A5}" destId="{6CB2F90D-F0DB-4FA0-943A-ED1F6E656DCB}" srcOrd="1" destOrd="0" presId="urn:microsoft.com/office/officeart/2005/8/layout/hList7#3"/>
    <dgm:cxn modelId="{EC4EEF59-587D-421B-B031-E719CBF39AF3}" type="presParOf" srcId="{F93A7C23-C58D-44FF-8239-0FDECABBD9A5}" destId="{815E921A-557D-4BEC-B6B5-569E6A7CEF79}" srcOrd="2" destOrd="0" presId="urn:microsoft.com/office/officeart/2005/8/layout/hList7#3"/>
    <dgm:cxn modelId="{41205452-DB25-4D3B-BF99-F36064C904A1}" type="presParOf" srcId="{F93A7C23-C58D-44FF-8239-0FDECABBD9A5}" destId="{9F124F20-3C82-4DDD-9804-3760BAF14C12}" srcOrd="3" destOrd="0" presId="urn:microsoft.com/office/officeart/2005/8/layout/hList7#3"/>
    <dgm:cxn modelId="{CF4167EA-459A-49AE-BA9B-033FC74DA95D}" type="presParOf" srcId="{79CF4729-74A4-4F23-BDC9-6DE8F173C8C8}" destId="{65B2BB90-2E56-453D-AB73-F1423499BDDE}" srcOrd="7" destOrd="0" presId="urn:microsoft.com/office/officeart/2005/8/layout/hList7#3"/>
    <dgm:cxn modelId="{5282313C-D453-422C-B1F0-2342CC5E0B02}" type="presParOf" srcId="{79CF4729-74A4-4F23-BDC9-6DE8F173C8C8}" destId="{AEE8CB77-B654-4207-BFA5-0A8DEF7F9A56}" srcOrd="8" destOrd="0" presId="urn:microsoft.com/office/officeart/2005/8/layout/hList7#3"/>
    <dgm:cxn modelId="{E811D0E8-19E1-4A63-A252-8D5065B603E6}" type="presParOf" srcId="{AEE8CB77-B654-4207-BFA5-0A8DEF7F9A56}" destId="{3B28D4B5-128E-49CC-BAFB-F5460184F426}" srcOrd="0" destOrd="0" presId="urn:microsoft.com/office/officeart/2005/8/layout/hList7#3"/>
    <dgm:cxn modelId="{7FB69F8A-645C-42C6-9301-2B607A70940F}" type="presParOf" srcId="{AEE8CB77-B654-4207-BFA5-0A8DEF7F9A56}" destId="{88FDFCB4-4956-4BCB-A430-8CABA9BFFED1}" srcOrd="1" destOrd="0" presId="urn:microsoft.com/office/officeart/2005/8/layout/hList7#3"/>
    <dgm:cxn modelId="{A4EA1655-84A1-45F5-A730-4A53E4CA403E}" type="presParOf" srcId="{AEE8CB77-B654-4207-BFA5-0A8DEF7F9A56}" destId="{AA3C341B-D896-46C3-8920-5C1D2FF5FCF0}" srcOrd="2" destOrd="0" presId="urn:microsoft.com/office/officeart/2005/8/layout/hList7#3"/>
    <dgm:cxn modelId="{6120391E-E3FD-4641-9EED-01152F8B75AF}" type="presParOf" srcId="{AEE8CB77-B654-4207-BFA5-0A8DEF7F9A56}" destId="{9DD6CC2A-843F-485B-AC17-8AFC3D3B1933}" srcOrd="3" destOrd="0" presId="urn:microsoft.com/office/officeart/2005/8/layout/hList7#3"/>
    <dgm:cxn modelId="{ECB51EFE-28D8-496E-A9FF-88C6303D66EB}" type="presParOf" srcId="{79CF4729-74A4-4F23-BDC9-6DE8F173C8C8}" destId="{27DB0875-D111-4F90-ABDF-DFD41751441F}" srcOrd="9" destOrd="0" presId="urn:microsoft.com/office/officeart/2005/8/layout/hList7#3"/>
    <dgm:cxn modelId="{D9450EC7-58DC-456B-ACC8-2A01D182CFA7}" type="presParOf" srcId="{79CF4729-74A4-4F23-BDC9-6DE8F173C8C8}" destId="{253242FE-8023-4ABB-99BC-2547E876C209}" srcOrd="10" destOrd="0" presId="urn:microsoft.com/office/officeart/2005/8/layout/hList7#3"/>
    <dgm:cxn modelId="{8ED57AC6-BB28-4830-8706-CED27FF42BDE}" type="presParOf" srcId="{253242FE-8023-4ABB-99BC-2547E876C209}" destId="{48DAF985-7BAE-47D0-B29A-BE4E7A151252}" srcOrd="0" destOrd="0" presId="urn:microsoft.com/office/officeart/2005/8/layout/hList7#3"/>
    <dgm:cxn modelId="{3770D9F1-B071-4CA4-9FCE-E9F0638F205B}" type="presParOf" srcId="{253242FE-8023-4ABB-99BC-2547E876C209}" destId="{5122141B-0772-49E0-A20B-DCEA0569D988}" srcOrd="1" destOrd="0" presId="urn:microsoft.com/office/officeart/2005/8/layout/hList7#3"/>
    <dgm:cxn modelId="{C5E5EB22-B582-48DE-95AB-23322DA10335}" type="presParOf" srcId="{253242FE-8023-4ABB-99BC-2547E876C209}" destId="{04DEC3E2-3006-4209-BAB3-91FA5BD73422}" srcOrd="2" destOrd="0" presId="urn:microsoft.com/office/officeart/2005/8/layout/hList7#3"/>
    <dgm:cxn modelId="{87B5D042-F6C7-4F81-9EB0-8AC08A4D499E}" type="presParOf" srcId="{253242FE-8023-4ABB-99BC-2547E876C209}" destId="{35A2EB2A-BE46-4291-A7CA-6B19A79D2EFE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F0EC2-EF49-4E07-BC3B-451ECE8BE52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5E0E087-49DF-4619-B452-BD3945F8B43F}">
      <dgm:prSet phldrT="[Text]"/>
      <dgm:spPr/>
      <dgm:t>
        <a:bodyPr/>
        <a:lstStyle/>
        <a:p>
          <a:r>
            <a:rPr lang="sv-SE" dirty="0" smtClean="0"/>
            <a:t>Lednings-</a:t>
          </a:r>
        </a:p>
        <a:p>
          <a:r>
            <a:rPr lang="sv-SE" dirty="0" smtClean="0"/>
            <a:t>System</a:t>
          </a:r>
          <a:endParaRPr lang="sv-SE" dirty="0"/>
        </a:p>
      </dgm:t>
    </dgm:pt>
    <dgm:pt modelId="{0950A9C7-2B63-4F4C-87DE-89D05EFBF35C}" type="parTrans" cxnId="{36C2BA33-0284-47CA-AEEC-35332BF83FBB}">
      <dgm:prSet/>
      <dgm:spPr/>
      <dgm:t>
        <a:bodyPr/>
        <a:lstStyle/>
        <a:p>
          <a:endParaRPr lang="sv-SE"/>
        </a:p>
      </dgm:t>
    </dgm:pt>
    <dgm:pt modelId="{AAF525DE-868B-4CAD-836A-40642AAFD3DC}" type="sibTrans" cxnId="{36C2BA33-0284-47CA-AEEC-35332BF83FBB}">
      <dgm:prSet/>
      <dgm:spPr/>
      <dgm:t>
        <a:bodyPr/>
        <a:lstStyle/>
        <a:p>
          <a:endParaRPr lang="sv-SE"/>
        </a:p>
      </dgm:t>
    </dgm:pt>
    <dgm:pt modelId="{4CE824F9-4FF7-4339-84A0-B967B3BAE306}">
      <dgm:prSet phldrT="[Text]"/>
      <dgm:spPr/>
      <dgm:t>
        <a:bodyPr/>
        <a:lstStyle/>
        <a:p>
          <a:r>
            <a:rPr lang="sv-SE" dirty="0" smtClean="0"/>
            <a:t>Verksamhets</a:t>
          </a:r>
        </a:p>
        <a:p>
          <a:r>
            <a:rPr lang="sv-SE" dirty="0" smtClean="0"/>
            <a:t>System</a:t>
          </a:r>
          <a:endParaRPr lang="sv-SE" dirty="0"/>
        </a:p>
      </dgm:t>
    </dgm:pt>
    <dgm:pt modelId="{244FD16E-96CC-4FD3-80EF-6279ADFD8234}" type="parTrans" cxnId="{727C5CB1-7FFD-4687-BDDE-F61073CFEB9A}">
      <dgm:prSet/>
      <dgm:spPr/>
      <dgm:t>
        <a:bodyPr/>
        <a:lstStyle/>
        <a:p>
          <a:endParaRPr lang="sv-SE"/>
        </a:p>
      </dgm:t>
    </dgm:pt>
    <dgm:pt modelId="{A4E1BD78-32A8-41F8-B536-A5A4AD257AA7}" type="sibTrans" cxnId="{727C5CB1-7FFD-4687-BDDE-F61073CFEB9A}">
      <dgm:prSet/>
      <dgm:spPr/>
      <dgm:t>
        <a:bodyPr/>
        <a:lstStyle/>
        <a:p>
          <a:endParaRPr lang="sv-SE"/>
        </a:p>
      </dgm:t>
    </dgm:pt>
    <dgm:pt modelId="{30645A25-F016-4141-BB74-1E045E587989}" type="pres">
      <dgm:prSet presAssocID="{CFFF0EC2-EF49-4E07-BC3B-451ECE8BE522}" presName="Name0" presStyleCnt="0">
        <dgm:presLayoutVars>
          <dgm:chMax val="7"/>
          <dgm:dir/>
          <dgm:resizeHandles val="exact"/>
        </dgm:presLayoutVars>
      </dgm:prSet>
      <dgm:spPr/>
    </dgm:pt>
    <dgm:pt modelId="{E2F3FF87-A39B-49C0-9938-5E49C5786989}" type="pres">
      <dgm:prSet presAssocID="{CFFF0EC2-EF49-4E07-BC3B-451ECE8BE522}" presName="ellipse1" presStyleLbl="vennNode1" presStyleIdx="0" presStyleCnt="2" custScaleX="106319" custScaleY="106319" custLinFactNeighborX="72681" custLinFactNeighborY="-397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828D7A6-BAF8-4ADF-BDEA-78350FD36A86}" type="pres">
      <dgm:prSet presAssocID="{CFFF0EC2-EF49-4E07-BC3B-451ECE8BE522}" presName="ellipse2" presStyleLbl="vennNode1" presStyleIdx="1" presStyleCnt="2" custScaleX="100651" custScaleY="100651" custLinFactNeighborX="21990" custLinFactNeighborY="857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27C5CB1-7FFD-4687-BDDE-F61073CFEB9A}" srcId="{CFFF0EC2-EF49-4E07-BC3B-451ECE8BE522}" destId="{4CE824F9-4FF7-4339-84A0-B967B3BAE306}" srcOrd="1" destOrd="0" parTransId="{244FD16E-96CC-4FD3-80EF-6279ADFD8234}" sibTransId="{A4E1BD78-32A8-41F8-B536-A5A4AD257AA7}"/>
    <dgm:cxn modelId="{A8311B32-93C6-42D5-B596-F24E203A9D25}" type="presOf" srcId="{CFFF0EC2-EF49-4E07-BC3B-451ECE8BE522}" destId="{30645A25-F016-4141-BB74-1E045E587989}" srcOrd="0" destOrd="0" presId="urn:microsoft.com/office/officeart/2005/8/layout/rings+Icon"/>
    <dgm:cxn modelId="{44C3C5A5-B6F4-4D38-B9A8-2F57D7E212AC}" type="presOf" srcId="{4CE824F9-4FF7-4339-84A0-B967B3BAE306}" destId="{6828D7A6-BAF8-4ADF-BDEA-78350FD36A86}" srcOrd="0" destOrd="0" presId="urn:microsoft.com/office/officeart/2005/8/layout/rings+Icon"/>
    <dgm:cxn modelId="{36C2BA33-0284-47CA-AEEC-35332BF83FBB}" srcId="{CFFF0EC2-EF49-4E07-BC3B-451ECE8BE522}" destId="{F5E0E087-49DF-4619-B452-BD3945F8B43F}" srcOrd="0" destOrd="0" parTransId="{0950A9C7-2B63-4F4C-87DE-89D05EFBF35C}" sibTransId="{AAF525DE-868B-4CAD-836A-40642AAFD3DC}"/>
    <dgm:cxn modelId="{FC22BEF9-77BA-4CA0-95E0-6DF41B2DBE76}" type="presOf" srcId="{F5E0E087-49DF-4619-B452-BD3945F8B43F}" destId="{E2F3FF87-A39B-49C0-9938-5E49C5786989}" srcOrd="0" destOrd="0" presId="urn:microsoft.com/office/officeart/2005/8/layout/rings+Icon"/>
    <dgm:cxn modelId="{6A9D5814-1425-4280-8322-86FEFB6CF5A2}" type="presParOf" srcId="{30645A25-F016-4141-BB74-1E045E587989}" destId="{E2F3FF87-A39B-49C0-9938-5E49C5786989}" srcOrd="0" destOrd="0" presId="urn:microsoft.com/office/officeart/2005/8/layout/rings+Icon"/>
    <dgm:cxn modelId="{2662E14C-007D-441F-911B-B9165833016C}" type="presParOf" srcId="{30645A25-F016-4141-BB74-1E045E587989}" destId="{6828D7A6-BAF8-4ADF-BDEA-78350FD36A86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12AB0-8987-4252-ADEE-5A40A7C4C8BC}">
      <dsp:nvSpPr>
        <dsp:cNvPr id="0" name=""/>
        <dsp:cNvSpPr/>
      </dsp:nvSpPr>
      <dsp:spPr>
        <a:xfrm>
          <a:off x="108" y="-97167"/>
          <a:ext cx="1440124" cy="40610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u="none" kern="1200" dirty="0" smtClean="0"/>
            <a:t>Vård och omsorg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0" u="none" kern="1200" dirty="0" smtClean="0"/>
            <a:t>Patrik Sundström </a:t>
          </a:r>
          <a:endParaRPr lang="sv-SE" sz="1200" b="0" u="none" kern="1200" dirty="0"/>
        </a:p>
      </dsp:txBody>
      <dsp:txXfrm>
        <a:off x="108" y="1527252"/>
        <a:ext cx="1440124" cy="1624419"/>
      </dsp:txXfrm>
    </dsp:sp>
    <dsp:sp modelId="{00A17E6D-5FE5-4985-AC93-F55E47514F9F}">
      <dsp:nvSpPr>
        <dsp:cNvPr id="0" name=""/>
        <dsp:cNvSpPr/>
      </dsp:nvSpPr>
      <dsp:spPr>
        <a:xfrm>
          <a:off x="44006" y="466537"/>
          <a:ext cx="1352328" cy="13523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61753-F2DD-4525-8E83-840DC077E898}">
      <dsp:nvSpPr>
        <dsp:cNvPr id="0" name=""/>
        <dsp:cNvSpPr/>
      </dsp:nvSpPr>
      <dsp:spPr>
        <a:xfrm>
          <a:off x="1483436" y="-97167"/>
          <a:ext cx="1440124" cy="40610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u="none" kern="1200" dirty="0" smtClean="0"/>
            <a:t>Skola och lärande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0" u="none" kern="1200" dirty="0" smtClean="0"/>
            <a:t>Malin Annergård</a:t>
          </a:r>
          <a:endParaRPr lang="sv-SE" sz="1200" b="0" u="none" kern="1200" dirty="0"/>
        </a:p>
      </dsp:txBody>
      <dsp:txXfrm>
        <a:off x="1483436" y="1527252"/>
        <a:ext cx="1440124" cy="1624419"/>
      </dsp:txXfrm>
    </dsp:sp>
    <dsp:sp modelId="{E0006627-1CC7-467A-A684-F09AB227CBCB}">
      <dsp:nvSpPr>
        <dsp:cNvPr id="0" name=""/>
        <dsp:cNvSpPr/>
      </dsp:nvSpPr>
      <dsp:spPr>
        <a:xfrm>
          <a:off x="1527334" y="438463"/>
          <a:ext cx="1352328" cy="13523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534F4-A27D-4BE0-B364-59A2FD1DDCA0}">
      <dsp:nvSpPr>
        <dsp:cNvPr id="0" name=""/>
        <dsp:cNvSpPr/>
      </dsp:nvSpPr>
      <dsp:spPr>
        <a:xfrm>
          <a:off x="2966765" y="-97167"/>
          <a:ext cx="1440124" cy="40610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u="none" kern="1200" dirty="0" smtClean="0"/>
            <a:t>Näringsliv  och arbete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0" u="none" kern="1200" dirty="0" smtClean="0"/>
            <a:t>Bengt Svenson</a:t>
          </a:r>
          <a:endParaRPr lang="sv-SE" sz="1200" b="0" u="none" kern="1200" dirty="0"/>
        </a:p>
      </dsp:txBody>
      <dsp:txXfrm>
        <a:off x="2966765" y="1527252"/>
        <a:ext cx="1440124" cy="1624419"/>
      </dsp:txXfrm>
    </dsp:sp>
    <dsp:sp modelId="{3A8ED95C-E5E4-4620-BD06-D97B64FC12AD}">
      <dsp:nvSpPr>
        <dsp:cNvPr id="0" name=""/>
        <dsp:cNvSpPr/>
      </dsp:nvSpPr>
      <dsp:spPr>
        <a:xfrm>
          <a:off x="3038724" y="466470"/>
          <a:ext cx="1352328" cy="13523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7E8D-016E-403B-9FBE-F192FCECC131}">
      <dsp:nvSpPr>
        <dsp:cNvPr id="0" name=""/>
        <dsp:cNvSpPr/>
      </dsp:nvSpPr>
      <dsp:spPr>
        <a:xfrm>
          <a:off x="4450093" y="-97167"/>
          <a:ext cx="1440124" cy="40610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u="none" kern="1200" dirty="0" smtClean="0"/>
            <a:t>Samhälls-byggnad, transporter och miljö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0" u="none" kern="1200" dirty="0" smtClean="0"/>
            <a:t>Daniel Antonsson</a:t>
          </a:r>
          <a:endParaRPr lang="sv-SE" sz="1200" b="0" u="none" kern="1200" dirty="0"/>
        </a:p>
      </dsp:txBody>
      <dsp:txXfrm>
        <a:off x="4450093" y="1527252"/>
        <a:ext cx="1440124" cy="1624419"/>
      </dsp:txXfrm>
    </dsp:sp>
    <dsp:sp modelId="{9F124F20-3C82-4DDD-9804-3760BAF14C12}">
      <dsp:nvSpPr>
        <dsp:cNvPr id="0" name=""/>
        <dsp:cNvSpPr/>
      </dsp:nvSpPr>
      <dsp:spPr>
        <a:xfrm>
          <a:off x="4493991" y="460641"/>
          <a:ext cx="1352328" cy="13523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8D4B5-128E-49CC-BAFB-F5460184F426}">
      <dsp:nvSpPr>
        <dsp:cNvPr id="0" name=""/>
        <dsp:cNvSpPr/>
      </dsp:nvSpPr>
      <dsp:spPr>
        <a:xfrm>
          <a:off x="5933422" y="-97167"/>
          <a:ext cx="1440124" cy="40610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u="none" kern="1200" dirty="0" smtClean="0"/>
            <a:t>Kultur, fritid och besöks-näring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0" u="none" kern="1200" dirty="0" smtClean="0"/>
            <a:t>Bengt Svenson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200" b="0" u="none" kern="1200" dirty="0"/>
        </a:p>
      </dsp:txBody>
      <dsp:txXfrm>
        <a:off x="5933422" y="1527252"/>
        <a:ext cx="1440124" cy="1624419"/>
      </dsp:txXfrm>
    </dsp:sp>
    <dsp:sp modelId="{9DD6CC2A-843F-485B-AC17-8AFC3D3B1933}">
      <dsp:nvSpPr>
        <dsp:cNvPr id="0" name=""/>
        <dsp:cNvSpPr/>
      </dsp:nvSpPr>
      <dsp:spPr>
        <a:xfrm>
          <a:off x="5977320" y="460641"/>
          <a:ext cx="1352328" cy="135232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AF985-7BAE-47D0-B29A-BE4E7A151252}">
      <dsp:nvSpPr>
        <dsp:cNvPr id="0" name=""/>
        <dsp:cNvSpPr/>
      </dsp:nvSpPr>
      <dsp:spPr>
        <a:xfrm>
          <a:off x="7416859" y="-84821"/>
          <a:ext cx="1440124" cy="40610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u="none" kern="1200" dirty="0" smtClean="0"/>
            <a:t>Demokrati och delaktighet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0" u="none" kern="1200" dirty="0" smtClean="0"/>
            <a:t>Anders Nordh</a:t>
          </a:r>
          <a:endParaRPr lang="sv-SE" sz="1200" b="0" u="none" kern="1200" dirty="0"/>
        </a:p>
      </dsp:txBody>
      <dsp:txXfrm>
        <a:off x="7416859" y="1539597"/>
        <a:ext cx="1440124" cy="1624419"/>
      </dsp:txXfrm>
    </dsp:sp>
    <dsp:sp modelId="{35A2EB2A-BE46-4291-A7CA-6B19A79D2EFE}">
      <dsp:nvSpPr>
        <dsp:cNvPr id="0" name=""/>
        <dsp:cNvSpPr/>
      </dsp:nvSpPr>
      <dsp:spPr>
        <a:xfrm>
          <a:off x="7460648" y="532653"/>
          <a:ext cx="1352328" cy="135232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ECFF6-199E-49F6-97C2-5B1DF1DF9983}">
      <dsp:nvSpPr>
        <dsp:cNvPr id="0" name=""/>
        <dsp:cNvSpPr/>
      </dsp:nvSpPr>
      <dsp:spPr>
        <a:xfrm>
          <a:off x="1015116" y="2754284"/>
          <a:ext cx="7735626" cy="1403930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3FF87-A39B-49C0-9938-5E49C5786989}">
      <dsp:nvSpPr>
        <dsp:cNvPr id="0" name=""/>
        <dsp:cNvSpPr/>
      </dsp:nvSpPr>
      <dsp:spPr>
        <a:xfrm>
          <a:off x="3968960" y="-52989"/>
          <a:ext cx="3232921" cy="32331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/>
            <a:t>Lednings-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/>
            <a:t>System</a:t>
          </a:r>
          <a:endParaRPr lang="sv-SE" sz="2400" kern="1200" dirty="0"/>
        </a:p>
      </dsp:txBody>
      <dsp:txXfrm>
        <a:off x="4442410" y="420495"/>
        <a:ext cx="2286021" cy="2286181"/>
      </dsp:txXfrm>
    </dsp:sp>
    <dsp:sp modelId="{6828D7A6-BAF8-4ADF-BDEA-78350FD36A86}">
      <dsp:nvSpPr>
        <dsp:cNvPr id="0" name=""/>
        <dsp:cNvSpPr/>
      </dsp:nvSpPr>
      <dsp:spPr>
        <a:xfrm>
          <a:off x="4078801" y="2061363"/>
          <a:ext cx="3060570" cy="30607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/>
            <a:t>Verksamhets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/>
            <a:t>System</a:t>
          </a:r>
          <a:endParaRPr lang="sv-SE" sz="2400" kern="1200" dirty="0"/>
        </a:p>
      </dsp:txBody>
      <dsp:txXfrm>
        <a:off x="4527011" y="2509605"/>
        <a:ext cx="2164150" cy="2164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Sammankopplade cirklar"/>
  <dgm:desc val="Kan användas för att illustrera överlappande eller sammankopplade idéer eller begrepp. De sju första textraderna på Nivå 1 motsvarar en cirkel. Text som inte används visas inte, men är fortfarande tillgänglig om du byter layout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AF9A49C9-FF6C-3B48-B1D0-377126A34C4F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B041925C-7ABF-994D-9FDC-CEA10E718B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24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0FA4960C-F006-4C1E-954D-A839E93B22A2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27443C1-AD42-4B2C-BF62-926429DDB2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42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sv-SE" altLang="sv-SE"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027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41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v-SE" sz="14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1002879" y="3254821"/>
            <a:ext cx="7941310" cy="3058954"/>
          </a:xfrm>
        </p:spPr>
        <p:txBody>
          <a:bodyPr>
            <a:normAutofit/>
          </a:bodyPr>
          <a:lstStyle/>
          <a:p>
            <a:endParaRPr lang="sv-SE" sz="16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17</a:t>
            </a:fld>
            <a:endParaRPr lang="sv-S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18</a:t>
            </a:fld>
            <a:endParaRPr lang="sv-S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19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47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1002879" y="3182813"/>
            <a:ext cx="7941310" cy="3058954"/>
          </a:xfrm>
        </p:spPr>
        <p:txBody>
          <a:bodyPr>
            <a:normAutofit/>
          </a:bodyPr>
          <a:lstStyle/>
          <a:p>
            <a:endParaRPr lang="sv-SE" sz="16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992665" y="3228896"/>
            <a:ext cx="8291134" cy="3058954"/>
          </a:xfrm>
        </p:spPr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70831" y="3110805"/>
            <a:ext cx="8712968" cy="3528392"/>
          </a:xfrm>
        </p:spPr>
        <p:txBody>
          <a:bodyPr>
            <a:no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4250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72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71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1" dirty="0"/>
              <a:t> </a:t>
            </a:r>
            <a:endParaRPr lang="sv-SE" sz="18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87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E28D09-2AF9-4611-9242-E062122301BC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z="1800" dirty="0"/>
          </a:p>
        </p:txBody>
      </p:sp>
      <p:sp>
        <p:nvSpPr>
          <p:cNvPr id="7475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D8806-4CE6-432D-9EFE-45EE06C77733}" type="slidenum">
              <a:rPr lang="sv-SE">
                <a:solidFill>
                  <a:srgbClr val="000000"/>
                </a:solidFill>
              </a:rPr>
              <a:pPr/>
              <a:t>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5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784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1002879" y="3254821"/>
            <a:ext cx="7941310" cy="3058954"/>
          </a:xfrm>
        </p:spPr>
        <p:txBody>
          <a:bodyPr>
            <a:normAutofit/>
          </a:bodyPr>
          <a:lstStyle/>
          <a:p>
            <a:endParaRPr lang="sv-SE" sz="18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43C1-AD42-4B2C-BF62-926429DDB28C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01976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321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68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02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3390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48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54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3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8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8773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79210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3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färg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367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01976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321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94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färg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35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83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39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468313" y="1611314"/>
            <a:ext cx="8223403" cy="406043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12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59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9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468313" y="1611314"/>
            <a:ext cx="8223403" cy="406043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143644"/>
            <a:ext cx="140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7876-5999-4803-9494-E373D9411281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7422" y="6143644"/>
            <a:ext cx="214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000628" y="6143644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>
                <a:sym typeface="Gill Sans" charset="0"/>
              </a:rPr>
              <a:t>Click to edit Master text styles</a:t>
            </a:r>
          </a:p>
          <a:p>
            <a:pPr lvl="1"/>
            <a:r>
              <a:rPr lang="sv-SE">
                <a:sym typeface="Gill Sans" charset="0"/>
              </a:rPr>
              <a:t>Second level</a:t>
            </a:r>
          </a:p>
          <a:p>
            <a:pPr lvl="2"/>
            <a:r>
              <a:rPr lang="sv-SE">
                <a:sym typeface="Gill Sans" charset="0"/>
              </a:rPr>
              <a:t>Third level</a:t>
            </a:r>
          </a:p>
          <a:p>
            <a:pPr lvl="3"/>
            <a:r>
              <a:rPr lang="sv-SE">
                <a:sym typeface="Gill Sans" charset="0"/>
              </a:rPr>
              <a:t>Fourth level</a:t>
            </a:r>
          </a:p>
          <a:p>
            <a:pPr lvl="4"/>
            <a:r>
              <a:rPr lang="sv-SE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8087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+mj-lt"/>
          <a:ea typeface="MS PGothic" pitchFamily="34" charset="-128"/>
          <a:cs typeface="+mj-cs"/>
          <a:sym typeface="Gill Sans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charset="0"/>
          <a:ea typeface="MS PGothic" pitchFamily="34" charset="-128"/>
          <a:cs typeface="Gill Sans" charset="0"/>
          <a:sym typeface="Gill Sans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charset="0"/>
          <a:ea typeface="MS PGothic" pitchFamily="34" charset="-128"/>
          <a:cs typeface="Gill Sans" charset="0"/>
          <a:sym typeface="Gill Sans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charset="0"/>
          <a:ea typeface="MS PGothic" pitchFamily="34" charset="-128"/>
          <a:cs typeface="Gill Sans" charset="0"/>
          <a:sym typeface="Gill Sans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charset="0"/>
          <a:ea typeface="MS PGothic" pitchFamily="34" charset="-128"/>
          <a:cs typeface="Gill Sans" charset="0"/>
          <a:sym typeface="Gill Sans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240971" indent="-240971" algn="ctr" defTabSz="410541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MS PGothic" pitchFamily="34" charset="-128"/>
          <a:cs typeface="+mn-cs"/>
          <a:sym typeface="Gill Sans" charset="0"/>
        </a:defRPr>
      </a:lvl1pPr>
      <a:lvl2pPr marL="522103" indent="-200807" algn="ctr" defTabSz="410541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803233" indent="-160647" algn="ctr" defTabSz="410541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124525" indent="-160647" algn="ctr" defTabSz="410541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1445818" indent="-160647" algn="ctr" defTabSz="410541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143644"/>
            <a:ext cx="140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7422" y="6143644"/>
            <a:ext cx="214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000628" y="6143644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5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-gretapatrik.sundstr&#246;m@skl.s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531440"/>
            <a:ext cx="9144000" cy="2809503"/>
          </a:xfrm>
        </p:spPr>
        <p:txBody>
          <a:bodyPr lIns="0" tIns="0" rIns="0" bIns="0"/>
          <a:lstStyle/>
          <a:p>
            <a:pPr eaLnBrk="1"/>
            <a:r>
              <a:rPr lang="sv-SE" altLang="sv-SE" sz="4400" dirty="0"/>
              <a:t>Den digitala vägen till morgondagens </a:t>
            </a:r>
            <a:r>
              <a:rPr lang="sv-SE" altLang="sv-SE" sz="4400" dirty="0" smtClean="0"/>
              <a:t>vård och omsorg</a:t>
            </a:r>
            <a:endParaRPr lang="sv-SE" altLang="sv-SE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5458" y="4835872"/>
            <a:ext cx="6383611" cy="1185416"/>
          </a:xfrm>
        </p:spPr>
        <p:txBody>
          <a:bodyPr lIns="0" tIns="0" rIns="0" bIns="0"/>
          <a:lstStyle/>
          <a:p>
            <a:pPr marL="0" indent="0" eaLnBrk="1">
              <a:spcBef>
                <a:spcPts val="1687"/>
              </a:spcBef>
            </a:pPr>
            <a:r>
              <a:rPr lang="sv-SE" altLang="sv-SE" sz="2000" dirty="0" smtClean="0"/>
              <a:t>Anna-Greta Brodin, </a:t>
            </a:r>
            <a:r>
              <a:rPr lang="sv-SE" altLang="sv-SE" sz="2000" dirty="0" err="1" smtClean="0"/>
              <a:t>eHälsa</a:t>
            </a:r>
            <a:r>
              <a:rPr lang="sv-SE" altLang="sv-SE" sz="2000" dirty="0" smtClean="0"/>
              <a:t> strateg</a:t>
            </a:r>
          </a:p>
          <a:p>
            <a:pPr marL="0" indent="0" eaLnBrk="1">
              <a:spcBef>
                <a:spcPts val="1687"/>
              </a:spcBef>
            </a:pPr>
            <a:r>
              <a:rPr lang="sv-SE" altLang="sv-SE" sz="2000" dirty="0" smtClean="0"/>
              <a:t>Center för eSamhället, Avdelningen för digitalisering</a:t>
            </a:r>
            <a:endParaRPr lang="sv-SE" altLang="sv-SE" dirty="0" smtClean="0"/>
          </a:p>
        </p:txBody>
      </p:sp>
      <p:pic>
        <p:nvPicPr>
          <p:cNvPr id="8195" name="Picture 3" descr="logga svart bakgrund logoty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24" y="5981774"/>
            <a:ext cx="2105174" cy="68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latshållare för innehåll 3" descr="C:\Users\aazet1\AppData\Local\Microsoft\Windows\Temporary Internet Files\Content.IE5\IL31QBDG\600-03848739[1]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96544" cy="3024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944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SKL:s insatser på ehälsoområdet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600202"/>
            <a:ext cx="8496944" cy="4349078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Överenskommelsen om Evidensbaserad praktik och </a:t>
            </a:r>
            <a:r>
              <a:rPr lang="sv-SE" dirty="0" err="1" smtClean="0"/>
              <a:t>ehälsa</a:t>
            </a:r>
            <a:r>
              <a:rPr lang="sv-SE" dirty="0" smtClean="0"/>
              <a:t> 2014, t.ex.</a:t>
            </a:r>
          </a:p>
          <a:p>
            <a:pPr lvl="1"/>
            <a:r>
              <a:rPr lang="sv-SE" dirty="0" smtClean="0"/>
              <a:t>Nationell Patientöversikt</a:t>
            </a:r>
          </a:p>
          <a:p>
            <a:pPr lvl="1"/>
            <a:r>
              <a:rPr lang="sv-SE" dirty="0" smtClean="0"/>
              <a:t>Trygghetslarm, från analog till digital teknik</a:t>
            </a:r>
          </a:p>
          <a:p>
            <a:pPr lvl="1"/>
            <a:r>
              <a:rPr lang="sv-SE" dirty="0" smtClean="0"/>
              <a:t>Stimulansmedel för e-tjänster inom socialtjänsten </a:t>
            </a:r>
          </a:p>
          <a:p>
            <a:pPr lvl="1"/>
            <a:r>
              <a:rPr lang="sv-SE" dirty="0" smtClean="0"/>
              <a:t>Trygghet, service och delaktighet  i det digitala hemmet</a:t>
            </a:r>
          </a:p>
          <a:p>
            <a:pPr lvl="1"/>
            <a:r>
              <a:rPr lang="sv-SE" dirty="0" smtClean="0"/>
              <a:t>Socialtjänsten på 1177</a:t>
            </a:r>
          </a:p>
          <a:p>
            <a:r>
              <a:rPr lang="sv-SE" dirty="0" err="1" smtClean="0"/>
              <a:t>BBiC</a:t>
            </a:r>
            <a:r>
              <a:rPr lang="sv-SE" dirty="0" smtClean="0"/>
              <a:t> – gemensamma kravspecifikationer (Barns Behov i Centrum)</a:t>
            </a:r>
          </a:p>
          <a:p>
            <a:r>
              <a:rPr lang="sv-SE" dirty="0" smtClean="0"/>
              <a:t>Bättre liv för sjuka äldre</a:t>
            </a:r>
          </a:p>
          <a:p>
            <a:r>
              <a:rPr lang="sv-SE" dirty="0" smtClean="0"/>
              <a:t>Nationella kvalitetsregister</a:t>
            </a:r>
          </a:p>
          <a:p>
            <a:r>
              <a:rPr lang="sv-SE" dirty="0" smtClean="0"/>
              <a:t>Intygstjänst</a:t>
            </a:r>
          </a:p>
          <a:p>
            <a:r>
              <a:rPr lang="sv-SE" dirty="0" smtClean="0"/>
              <a:t>Behandlingsplattform</a:t>
            </a:r>
          </a:p>
          <a:p>
            <a:r>
              <a:rPr lang="sv-SE" dirty="0" smtClean="0"/>
              <a:t>Sammanhållen vaccinationsinformation</a:t>
            </a:r>
          </a:p>
          <a:p>
            <a:r>
              <a:rPr lang="sv-SE" dirty="0" smtClean="0"/>
              <a:t>Psykiatrisatsningen</a:t>
            </a:r>
          </a:p>
          <a:p>
            <a:r>
              <a:rPr lang="sv-SE" dirty="0" smtClean="0"/>
              <a:t>Läkemedelsområdet</a:t>
            </a:r>
          </a:p>
          <a:p>
            <a:r>
              <a:rPr lang="sv-SE" dirty="0" smtClean="0"/>
              <a:t>Cancersatsningen</a:t>
            </a:r>
          </a:p>
          <a:p>
            <a:r>
              <a:rPr lang="sv-SE" dirty="0" smtClean="0"/>
              <a:t>Ekonomiskt bistånd (sammansatt bastjänst)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0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Målsättning 2015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2"/>
            <a:ext cx="4330824" cy="4060824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SKL inrymmer en funktion för </a:t>
            </a:r>
            <a:r>
              <a:rPr lang="sv-SE" sz="2000" dirty="0" smtClean="0">
                <a:solidFill>
                  <a:schemeClr val="accent6"/>
                </a:solidFill>
              </a:rPr>
              <a:t>gemensam </a:t>
            </a:r>
            <a:r>
              <a:rPr lang="sv-SE" sz="2000" dirty="0">
                <a:solidFill>
                  <a:schemeClr val="accent6"/>
                </a:solidFill>
              </a:rPr>
              <a:t>beredningsprocess och portföljstyrning </a:t>
            </a:r>
            <a:r>
              <a:rPr lang="sv-SE" sz="2000" dirty="0"/>
              <a:t>för kommuners, landstings och regioners gemensamma digitala </a:t>
            </a:r>
            <a:r>
              <a:rPr lang="sv-SE" sz="2000" dirty="0" smtClean="0"/>
              <a:t>lösningar.</a:t>
            </a:r>
            <a:endParaRPr lang="sv-SE" dirty="0" smtClean="0"/>
          </a:p>
          <a:p>
            <a:r>
              <a:rPr lang="sv-SE" dirty="0" smtClean="0"/>
              <a:t>Kommuner, landsting och regioner har ett </a:t>
            </a:r>
            <a:r>
              <a:rPr lang="sv-SE" dirty="0" smtClean="0">
                <a:solidFill>
                  <a:schemeClr val="accent6"/>
                </a:solidFill>
              </a:rPr>
              <a:t>gemensamt bolag för digital lösningar</a:t>
            </a:r>
            <a:r>
              <a:rPr lang="sv-SE" dirty="0" smtClean="0"/>
              <a:t>, genom att </a:t>
            </a:r>
            <a:r>
              <a:rPr lang="sv-SE" dirty="0" err="1" smtClean="0"/>
              <a:t>Inera</a:t>
            </a:r>
            <a:r>
              <a:rPr lang="sv-SE" dirty="0" smtClean="0"/>
              <a:t> blir </a:t>
            </a:r>
            <a:r>
              <a:rPr lang="sv-SE" dirty="0"/>
              <a:t>en del av SKL Företag AB.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452820" cy="229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32907" y="1963915"/>
            <a:ext cx="7917677" cy="1825125"/>
          </a:xfrm>
        </p:spPr>
        <p:txBody>
          <a:bodyPr>
            <a:noAutofit/>
          </a:bodyPr>
          <a:lstStyle/>
          <a:p>
            <a:r>
              <a:rPr lang="sv-SE" sz="6600" dirty="0" err="1" smtClean="0"/>
              <a:t>eHälsa</a:t>
            </a:r>
            <a:r>
              <a:rPr lang="sv-SE" sz="6600" dirty="0" smtClean="0"/>
              <a:t> </a:t>
            </a:r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dirty="0" smtClean="0"/>
              <a:t>som möjliggörare och katalysator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27584" y="364502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eHälsa</a:t>
            </a:r>
            <a:r>
              <a:rPr lang="sv-SE" dirty="0" smtClean="0"/>
              <a:t> handlar om hur framtidens vård och omsorg som helhet ska fungera och förbättras med hjälp av e-tjänster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80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>
          <a:xfrm>
            <a:off x="611187" y="1291679"/>
            <a:ext cx="7921625" cy="478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Verdan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Verdan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Verdan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Verdan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 algn="l">
              <a:buFont typeface="Wingdings" charset="2"/>
              <a:buChar char="§"/>
            </a:pPr>
            <a:r>
              <a:rPr lang="sv-SE" sz="1600" dirty="0" smtClean="0">
                <a:latin typeface="+mn-lt"/>
              </a:rPr>
              <a:t>Ge individer tillgång till lättillgänglig och kvalitetssäkrad</a:t>
            </a:r>
            <a:r>
              <a:rPr lang="sv-SE" sz="1600" dirty="0">
                <a:latin typeface="+mn-lt"/>
              </a:rPr>
              <a:t/>
            </a:r>
            <a:br>
              <a:rPr lang="sv-SE" sz="1600" dirty="0">
                <a:latin typeface="+mn-lt"/>
              </a:rPr>
            </a:br>
            <a:r>
              <a:rPr lang="sv-SE" sz="1600" dirty="0" smtClean="0">
                <a:latin typeface="+mn-lt"/>
              </a:rPr>
              <a:t>information om hälsa, vård och omsorg, </a:t>
            </a:r>
            <a:r>
              <a:rPr lang="sv-SE" sz="1600" dirty="0">
                <a:latin typeface="+mn-lt"/>
              </a:rPr>
              <a:t>å</a:t>
            </a:r>
            <a:r>
              <a:rPr lang="sv-SE" sz="1600" dirty="0" smtClean="0">
                <a:latin typeface="+mn-lt"/>
              </a:rPr>
              <a:t>tkomst till </a:t>
            </a:r>
            <a:br>
              <a:rPr lang="sv-SE" sz="1600" dirty="0" smtClean="0">
                <a:latin typeface="+mn-lt"/>
              </a:rPr>
            </a:br>
            <a:r>
              <a:rPr lang="sv-SE" sz="1600" dirty="0" smtClean="0">
                <a:latin typeface="+mn-lt"/>
              </a:rPr>
              <a:t>dokumentation samt individuellt anpassad service och </a:t>
            </a:r>
            <a:br>
              <a:rPr lang="sv-SE" sz="1600" dirty="0" smtClean="0">
                <a:latin typeface="+mn-lt"/>
              </a:rPr>
            </a:br>
            <a:r>
              <a:rPr lang="sv-SE" sz="1600" dirty="0" smtClean="0">
                <a:latin typeface="+mn-lt"/>
              </a:rPr>
              <a:t>interaktiva e-tjänster för att kunna utöva </a:t>
            </a:r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delaktighet </a:t>
            </a:r>
            <a:br>
              <a:rPr lang="sv-SE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och självbestämmande</a:t>
            </a:r>
            <a:r>
              <a:rPr lang="sv-SE" sz="1600" dirty="0" smtClean="0">
                <a:latin typeface="+mn-lt"/>
              </a:rPr>
              <a:t>. </a:t>
            </a:r>
          </a:p>
          <a:p>
            <a:pPr marL="185738" indent="-185738" algn="l">
              <a:buFont typeface="Wingdings" charset="2"/>
              <a:buChar char="§"/>
            </a:pPr>
            <a:endParaRPr lang="sv-SE" sz="1600" dirty="0" smtClean="0">
              <a:latin typeface="+mn-lt"/>
            </a:endParaRPr>
          </a:p>
          <a:p>
            <a:pPr marL="185738" indent="-185738" algn="l">
              <a:buFont typeface="Wingdings" charset="2"/>
              <a:buChar char="§"/>
            </a:pPr>
            <a:r>
              <a:rPr lang="sv-SE" sz="1600" dirty="0" smtClean="0">
                <a:latin typeface="+mn-lt"/>
              </a:rPr>
              <a:t>Ge medarbetarna tillgång till välfungerande och </a:t>
            </a:r>
            <a:br>
              <a:rPr lang="sv-SE" sz="1600" dirty="0" smtClean="0">
                <a:latin typeface="+mn-lt"/>
              </a:rPr>
            </a:br>
            <a:r>
              <a:rPr lang="sv-SE" sz="1600" dirty="0" smtClean="0">
                <a:latin typeface="+mn-lt"/>
              </a:rPr>
              <a:t>samverkande digitala beslutsstöd som säkerställer </a:t>
            </a:r>
            <a:br>
              <a:rPr lang="sv-SE" sz="1600" dirty="0" smtClean="0">
                <a:latin typeface="+mn-lt"/>
              </a:rPr>
            </a:br>
            <a:r>
              <a:rPr lang="sv-SE" sz="1600" dirty="0" smtClean="0">
                <a:latin typeface="+mn-lt"/>
              </a:rPr>
              <a:t>en </a:t>
            </a:r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hög kvalitet och säkerhet</a:t>
            </a:r>
            <a:r>
              <a:rPr lang="sv-SE" sz="1600" dirty="0" smtClean="0">
                <a:latin typeface="+mn-lt"/>
              </a:rPr>
              <a:t> samtidigt som det </a:t>
            </a:r>
            <a:br>
              <a:rPr lang="sv-SE" sz="1600" dirty="0" smtClean="0">
                <a:latin typeface="+mn-lt"/>
              </a:rPr>
            </a:br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underlättar det dagliga arbetet</a:t>
            </a:r>
            <a:r>
              <a:rPr lang="sv-SE" sz="1600" dirty="0" smtClean="0">
                <a:latin typeface="+mn-lt"/>
              </a:rPr>
              <a:t>.</a:t>
            </a:r>
          </a:p>
          <a:p>
            <a:pPr marL="185738" indent="-185738" algn="l">
              <a:buFont typeface="Wingdings" charset="2"/>
              <a:buChar char="§"/>
            </a:pPr>
            <a:endParaRPr lang="sv-SE" sz="1600" dirty="0" smtClean="0">
              <a:latin typeface="+mn-lt"/>
            </a:endParaRPr>
          </a:p>
          <a:p>
            <a:pPr marL="185738" indent="-185738" algn="l">
              <a:buFont typeface="Wingdings" charset="2"/>
              <a:buChar char="§"/>
            </a:pPr>
            <a:r>
              <a:rPr lang="sv-SE" sz="1600" dirty="0" smtClean="0">
                <a:latin typeface="+mn-lt"/>
              </a:rPr>
              <a:t>Ge beslutsfattare ett heltäckande, aktuellt och pålitligt </a:t>
            </a:r>
            <a:br>
              <a:rPr lang="sv-SE" sz="1600" dirty="0" smtClean="0">
                <a:latin typeface="+mn-lt"/>
              </a:rPr>
            </a:br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underlag för styrning, uppföljning och löpande </a:t>
            </a:r>
            <a:br>
              <a:rPr lang="sv-SE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förbättringsarbete </a:t>
            </a:r>
            <a:r>
              <a:rPr lang="sv-SE" sz="1600" dirty="0" smtClean="0">
                <a:latin typeface="+mn-lt"/>
              </a:rPr>
              <a:t>samt skapa förutsättningar för </a:t>
            </a:r>
            <a:br>
              <a:rPr lang="sv-SE" sz="1600" dirty="0" smtClean="0">
                <a:latin typeface="+mn-lt"/>
              </a:rPr>
            </a:br>
            <a:r>
              <a:rPr lang="sv-SE" sz="1600" dirty="0" smtClean="0">
                <a:latin typeface="+mn-lt"/>
              </a:rPr>
              <a:t>forskning och utveckling av nya metoder och rutiner. </a:t>
            </a:r>
          </a:p>
          <a:p>
            <a:pPr marL="285750" indent="-285750">
              <a:buFont typeface="Arial"/>
              <a:buChar char="•"/>
            </a:pPr>
            <a:endParaRPr lang="sv-SE" sz="1600" dirty="0" smtClean="0">
              <a:latin typeface="+mn-lt"/>
            </a:endParaRPr>
          </a:p>
          <a:p>
            <a:endParaRPr lang="sv-SE" sz="16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52163">
            <a:off x="6841135" y="1719795"/>
            <a:ext cx="2026283" cy="31262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11188" y="188640"/>
            <a:ext cx="7772400" cy="719410"/>
          </a:xfrm>
        </p:spPr>
        <p:txBody>
          <a:bodyPr anchor="t">
            <a:noAutofit/>
          </a:bodyPr>
          <a:lstStyle/>
          <a:p>
            <a:pPr algn="l"/>
            <a:r>
              <a:rPr lang="sv-SE" dirty="0" smtClean="0"/>
              <a:t>Mål – Nationell eHälsa</a:t>
            </a:r>
            <a:endParaRPr lang="sv-SE" dirty="0"/>
          </a:p>
        </p:txBody>
      </p:sp>
      <p:sp>
        <p:nvSpPr>
          <p:cNvPr id="7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611188" y="188639"/>
            <a:ext cx="7772400" cy="1079773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dirty="0" smtClean="0"/>
              <a:t>Grundläggande förutsättningar för utveckling av </a:t>
            </a:r>
            <a:r>
              <a:rPr lang="sv-SE" dirty="0" err="1" smtClean="0"/>
              <a:t>eHälsa</a:t>
            </a:r>
            <a:endParaRPr lang="sv-SE" dirty="0"/>
          </a:p>
        </p:txBody>
      </p:sp>
      <p:sp>
        <p:nvSpPr>
          <p:cNvPr id="6" name="Platshållare för innehåll 4"/>
          <p:cNvSpPr txBox="1">
            <a:spLocks/>
          </p:cNvSpPr>
          <p:nvPr/>
        </p:nvSpPr>
        <p:spPr>
          <a:xfrm>
            <a:off x="630435" y="1412776"/>
            <a:ext cx="4661646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Verdana" pitchFamily="34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Verdana" pitchFamily="34" charset="0"/>
              <a:buChar char="-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Verdana" pitchFamily="34" charset="0"/>
              <a:buChar char="-"/>
              <a:defRPr sz="16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Verdana" pitchFamily="34" charset="0"/>
              <a:buChar char="-"/>
              <a:defRPr sz="16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spcAft>
                <a:spcPts val="600"/>
              </a:spcAft>
            </a:pPr>
            <a:r>
              <a:rPr lang="sv-SE" sz="1800" dirty="0" smtClean="0">
                <a:latin typeface="+mn-lt"/>
              </a:rPr>
              <a:t>Teknisk infrastruktur</a:t>
            </a:r>
          </a:p>
          <a:p>
            <a:pPr marL="176213" indent="-176213">
              <a:spcAft>
                <a:spcPts val="600"/>
              </a:spcAft>
            </a:pPr>
            <a:r>
              <a:rPr lang="sv-SE" sz="1800" dirty="0" smtClean="0">
                <a:latin typeface="+mn-lt"/>
              </a:rPr>
              <a:t>Gemensam arkitektur </a:t>
            </a:r>
          </a:p>
          <a:p>
            <a:pPr marL="576263" lvl="2" indent="-176213">
              <a:spcAft>
                <a:spcPts val="600"/>
              </a:spcAft>
            </a:pPr>
            <a:r>
              <a:rPr lang="sv-SE" sz="1400" dirty="0" smtClean="0">
                <a:latin typeface="+mn-lt"/>
              </a:rPr>
              <a:t>Verksamhetsarkitektur</a:t>
            </a:r>
          </a:p>
          <a:p>
            <a:pPr marL="576263" lvl="2" indent="-176213">
              <a:spcAft>
                <a:spcPts val="600"/>
              </a:spcAft>
            </a:pPr>
            <a:r>
              <a:rPr lang="sv-SE" sz="1400" dirty="0" smtClean="0">
                <a:latin typeface="+mn-lt"/>
              </a:rPr>
              <a:t>Informationsstruktur</a:t>
            </a:r>
          </a:p>
          <a:p>
            <a:pPr marL="1081088" lvl="4" indent="-166688">
              <a:spcAft>
                <a:spcPts val="600"/>
              </a:spcAft>
              <a:buFont typeface="Courier New"/>
              <a:buChar char="o"/>
            </a:pPr>
            <a:r>
              <a:rPr lang="sv-SE" sz="1400" dirty="0" smtClean="0">
                <a:latin typeface="+mn-lt"/>
              </a:rPr>
              <a:t>Termer o begrepp</a:t>
            </a:r>
          </a:p>
          <a:p>
            <a:pPr marL="576263" lvl="2" indent="-176213">
              <a:spcAft>
                <a:spcPts val="600"/>
              </a:spcAft>
            </a:pPr>
            <a:r>
              <a:rPr lang="sv-SE" sz="1400" dirty="0" smtClean="0">
                <a:latin typeface="+mn-lt"/>
              </a:rPr>
              <a:t>Teknisk arkitektur</a:t>
            </a:r>
          </a:p>
          <a:p>
            <a:pPr marL="576263" lvl="2" indent="-176213">
              <a:spcAft>
                <a:spcPts val="600"/>
              </a:spcAft>
            </a:pPr>
            <a:r>
              <a:rPr lang="sv-SE" sz="1400" dirty="0" smtClean="0">
                <a:latin typeface="+mn-lt"/>
              </a:rPr>
              <a:t>Säkerhetsarkitektur</a:t>
            </a:r>
          </a:p>
          <a:p>
            <a:pPr marL="1081088" lvl="4" indent="-166688">
              <a:spcAft>
                <a:spcPts val="600"/>
              </a:spcAft>
              <a:buFont typeface="Courier New"/>
              <a:buChar char="o"/>
            </a:pPr>
            <a:r>
              <a:rPr lang="sv-SE" sz="1400" dirty="0" smtClean="0">
                <a:latin typeface="+mn-lt"/>
              </a:rPr>
              <a:t>Informationssäkerhet</a:t>
            </a:r>
          </a:p>
          <a:p>
            <a:pPr marL="176213" indent="-176213">
              <a:spcAft>
                <a:spcPts val="600"/>
              </a:spcAft>
            </a:pPr>
            <a:r>
              <a:rPr lang="sv-SE" sz="1800" dirty="0" smtClean="0">
                <a:latin typeface="+mn-lt"/>
              </a:rPr>
              <a:t>Lagstiftning/Juridik</a:t>
            </a:r>
          </a:p>
        </p:txBody>
      </p:sp>
      <p:pic>
        <p:nvPicPr>
          <p:cNvPr id="7" name="Bildobjekt 6" descr="GSM nÃ¤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523380" cy="3238795"/>
          </a:xfrm>
          <a:prstGeom prst="rect">
            <a:avLst/>
          </a:prstGeom>
        </p:spPr>
      </p:pic>
      <p:pic>
        <p:nvPicPr>
          <p:cNvPr id="9" name="Bildobjekt 8" descr="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16" y="4035981"/>
            <a:ext cx="2816932" cy="158452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0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ruka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2196246" cy="3307205"/>
          </a:xfrm>
          <a:prstGeom prst="rect">
            <a:avLst/>
          </a:prstGeom>
        </p:spPr>
      </p:pic>
      <p:sp>
        <p:nvSpPr>
          <p:cNvPr id="5" name="Ellips 4"/>
          <p:cNvSpPr>
            <a:spLocks noChangeAspect="1"/>
          </p:cNvSpPr>
          <p:nvPr/>
        </p:nvSpPr>
        <p:spPr>
          <a:xfrm>
            <a:off x="6876256" y="692696"/>
            <a:ext cx="1440168" cy="144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GOD HÄLSA</a:t>
            </a:r>
          </a:p>
          <a:p>
            <a:pPr algn="ctr"/>
            <a:r>
              <a:rPr lang="sv-SE" sz="1600" dirty="0" smtClean="0">
                <a:solidFill>
                  <a:srgbClr val="2D2D4B"/>
                </a:solidFill>
              </a:rPr>
              <a:t>Brukare/patient</a:t>
            </a:r>
            <a:endParaRPr lang="sv-SE" sz="1600" dirty="0">
              <a:solidFill>
                <a:srgbClr val="2D2D4B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560" y="1988840"/>
            <a:ext cx="40324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Exempel:</a:t>
            </a:r>
          </a:p>
          <a:p>
            <a:pPr marL="176213" indent="-176213">
              <a:lnSpc>
                <a:spcPct val="110000"/>
              </a:lnSpc>
              <a:buFont typeface="Arial"/>
              <a:buChar char="•"/>
            </a:pPr>
            <a:r>
              <a:rPr lang="sv-SE" sz="1600" dirty="0" smtClean="0"/>
              <a:t>Trygghetstjänster</a:t>
            </a:r>
          </a:p>
          <a:p>
            <a:pPr marL="176213" indent="-176213">
              <a:lnSpc>
                <a:spcPct val="110000"/>
              </a:lnSpc>
              <a:buFont typeface="Arial"/>
              <a:buChar char="•"/>
            </a:pPr>
            <a:r>
              <a:rPr lang="sv-SE" sz="1600" dirty="0" smtClean="0"/>
              <a:t>Mina vårdkontakter</a:t>
            </a:r>
            <a:endParaRPr lang="sv-SE" sz="1600" dirty="0"/>
          </a:p>
          <a:p>
            <a:pPr marL="176213" indent="-176213">
              <a:lnSpc>
                <a:spcPct val="110000"/>
              </a:lnSpc>
              <a:buFont typeface="Arial"/>
              <a:buChar char="•"/>
            </a:pPr>
            <a:r>
              <a:rPr lang="sv-SE" sz="1600" dirty="0" smtClean="0"/>
              <a:t>1177.se</a:t>
            </a:r>
          </a:p>
          <a:p>
            <a:pPr marL="176213" indent="-176213">
              <a:lnSpc>
                <a:spcPct val="110000"/>
              </a:lnSpc>
              <a:buFont typeface="Arial"/>
              <a:buChar char="•"/>
            </a:pPr>
            <a:r>
              <a:rPr lang="sv-SE" sz="1600" dirty="0" smtClean="0"/>
              <a:t>E-hemtjänst (hemlab; rehab; hab; KBT)</a:t>
            </a:r>
          </a:p>
          <a:p>
            <a:pPr marL="176213" indent="-176213">
              <a:lnSpc>
                <a:spcPct val="110000"/>
              </a:lnSpc>
              <a:buFont typeface="Arial"/>
              <a:buChar char="•"/>
            </a:pPr>
            <a:r>
              <a:rPr lang="sv-SE" sz="1600" dirty="0" smtClean="0"/>
              <a:t>E-recept</a:t>
            </a:r>
          </a:p>
          <a:p>
            <a:pPr>
              <a:lnSpc>
                <a:spcPct val="110000"/>
              </a:lnSpc>
            </a:pPr>
            <a:endParaRPr lang="sv-SE" sz="1400" dirty="0" smtClean="0"/>
          </a:p>
          <a:p>
            <a:endParaRPr lang="sv-SE" dirty="0" smtClean="0"/>
          </a:p>
          <a:p>
            <a:r>
              <a:rPr lang="sv-SE" sz="1400" b="1" dirty="0" smtClean="0"/>
              <a:t>Framtiden</a:t>
            </a:r>
            <a:br>
              <a:rPr lang="sv-SE" sz="1400" b="1" dirty="0" smtClean="0"/>
            </a:br>
            <a:r>
              <a:rPr lang="sv-SE" sz="1200" dirty="0" smtClean="0"/>
              <a:t>– </a:t>
            </a:r>
            <a:r>
              <a:rPr lang="sv-SE" sz="1400" dirty="0" smtClean="0"/>
              <a:t>tester/screening i hemmet</a:t>
            </a:r>
          </a:p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611188" y="188640"/>
            <a:ext cx="7772400" cy="719410"/>
          </a:xfrm>
        </p:spPr>
        <p:txBody>
          <a:bodyPr anchor="t">
            <a:noAutofit/>
          </a:bodyPr>
          <a:lstStyle/>
          <a:p>
            <a:pPr algn="l"/>
            <a:r>
              <a:rPr lang="sv-SE" dirty="0" smtClean="0"/>
              <a:t>eHälsa - brukare</a:t>
            </a: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4860032" y="4509120"/>
            <a:ext cx="3059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100" b="1" i="1" dirty="0" smtClean="0"/>
              <a:t>Individen i centrum genom hög delaktighet, eget ansvar, stärkt brukar- och patientinflytande.</a:t>
            </a:r>
          </a:p>
        </p:txBody>
      </p:sp>
      <p:sp>
        <p:nvSpPr>
          <p:cNvPr id="13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ng 16"/>
          <p:cNvSpPr/>
          <p:nvPr/>
        </p:nvSpPr>
        <p:spPr>
          <a:xfrm>
            <a:off x="4843941" y="1268413"/>
            <a:ext cx="3904523" cy="3888779"/>
          </a:xfrm>
          <a:prstGeom prst="donut">
            <a:avLst>
              <a:gd name="adj" fmla="val 25428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5827652" y="2224403"/>
            <a:ext cx="1993882" cy="20083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accent4">
                    <a:lumMod val="50000"/>
                  </a:schemeClr>
                </a:solidFill>
              </a:rPr>
              <a:t>God hälsa</a:t>
            </a:r>
            <a:br>
              <a:rPr lang="sv-SE" sz="1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sz="1200" dirty="0" smtClean="0">
                <a:solidFill>
                  <a:schemeClr val="accent4">
                    <a:lumMod val="50000"/>
                  </a:schemeClr>
                </a:solidFill>
              </a:rPr>
              <a:t>Brukare/patient</a:t>
            </a:r>
          </a:p>
          <a:p>
            <a:pPr algn="ctr"/>
            <a:endParaRPr lang="sv-SE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sv-SE" sz="12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sv-SE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5462675" y="1496124"/>
            <a:ext cx="269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accent4">
                    <a:lumMod val="50000"/>
                  </a:schemeClr>
                </a:solidFill>
              </a:rPr>
              <a:t>Kärnverksamhet</a:t>
            </a:r>
          </a:p>
        </p:txBody>
      </p:sp>
      <p:pic>
        <p:nvPicPr>
          <p:cNvPr id="26" name="Bildobjekt 25" descr="Brukar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6773" y="3140968"/>
            <a:ext cx="570061" cy="858423"/>
          </a:xfrm>
          <a:prstGeom prst="rect">
            <a:avLst/>
          </a:prstGeom>
        </p:spPr>
      </p:pic>
      <p:sp>
        <p:nvSpPr>
          <p:cNvPr id="27" name="Rubrik 1"/>
          <p:cNvSpPr>
            <a:spLocks noGrp="1"/>
          </p:cNvSpPr>
          <p:nvPr>
            <p:ph type="ctrTitle"/>
          </p:nvPr>
        </p:nvSpPr>
        <p:spPr>
          <a:xfrm>
            <a:off x="611188" y="188640"/>
            <a:ext cx="7772400" cy="719410"/>
          </a:xfrm>
        </p:spPr>
        <p:txBody>
          <a:bodyPr anchor="t">
            <a:noAutofit/>
          </a:bodyPr>
          <a:lstStyle/>
          <a:p>
            <a:pPr algn="l"/>
            <a:r>
              <a:rPr lang="sv-SE" dirty="0" smtClean="0"/>
              <a:t>eHälsa-kärnverksamhet</a:t>
            </a:r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>
            <a:off x="611188" y="1268413"/>
            <a:ext cx="38167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Exempel:</a:t>
            </a:r>
            <a:endParaRPr lang="sv-SE" dirty="0" smtClean="0"/>
          </a:p>
          <a:p>
            <a:pPr marL="180975" indent="-180975">
              <a:buFont typeface="Wingdings" charset="2"/>
              <a:buChar char="§"/>
            </a:pPr>
            <a:r>
              <a:rPr lang="sv-SE" sz="1600" dirty="0" smtClean="0"/>
              <a:t>Verksamhetssystem</a:t>
            </a:r>
          </a:p>
          <a:p>
            <a:pPr marL="180975" indent="-180975">
              <a:buFont typeface="Wingdings" charset="2"/>
              <a:buChar char="§"/>
            </a:pPr>
            <a:r>
              <a:rPr lang="sv-SE" sz="1600" dirty="0" smtClean="0"/>
              <a:t>Journalsystem</a:t>
            </a:r>
          </a:p>
          <a:p>
            <a:pPr marL="180975" indent="-180975">
              <a:buFont typeface="Wingdings" charset="2"/>
              <a:buChar char="§"/>
            </a:pPr>
            <a:r>
              <a:rPr lang="sv-SE" sz="1600" dirty="0" smtClean="0"/>
              <a:t>BBIC</a:t>
            </a:r>
          </a:p>
          <a:p>
            <a:pPr marL="180975" indent="-180975">
              <a:buFont typeface="Wingdings" charset="2"/>
              <a:buChar char="§"/>
            </a:pPr>
            <a:r>
              <a:rPr lang="sv-SE" sz="1600" dirty="0"/>
              <a:t>M</a:t>
            </a:r>
            <a:r>
              <a:rPr lang="sv-SE" sz="1600" dirty="0" smtClean="0"/>
              <a:t>obil dokumentation</a:t>
            </a:r>
          </a:p>
          <a:p>
            <a:pPr marL="180975" indent="-180975">
              <a:buFont typeface="Wingdings" charset="2"/>
              <a:buChar char="§"/>
            </a:pPr>
            <a:r>
              <a:rPr lang="sv-SE" sz="1600" dirty="0" smtClean="0"/>
              <a:t>Video- och kamerateknik</a:t>
            </a:r>
          </a:p>
          <a:p>
            <a:pPr marL="180975" indent="-180975"/>
            <a:r>
              <a:rPr lang="sv-SE" dirty="0" smtClean="0"/>
              <a:t> </a:t>
            </a:r>
          </a:p>
          <a:p>
            <a:pPr marL="180975" indent="-180975"/>
            <a:endParaRPr lang="sv-SE" dirty="0"/>
          </a:p>
          <a:p>
            <a:r>
              <a:rPr lang="sv-SE" sz="1400" b="1" dirty="0" smtClean="0"/>
              <a:t>Framtiden</a:t>
            </a:r>
          </a:p>
          <a:p>
            <a:r>
              <a:rPr lang="sv-SE" sz="1200" dirty="0" smtClean="0"/>
              <a:t>- </a:t>
            </a:r>
            <a:r>
              <a:rPr lang="sv-SE" sz="1400" dirty="0" smtClean="0"/>
              <a:t>kommunicera/ta emot info/data från brukare</a:t>
            </a:r>
          </a:p>
          <a:p>
            <a:r>
              <a:rPr lang="sv-SE" sz="1400" b="1" dirty="0" smtClean="0"/>
              <a:t/>
            </a:r>
            <a:br>
              <a:rPr lang="sv-SE" sz="1400" b="1" dirty="0" smtClean="0"/>
            </a:br>
            <a:r>
              <a:rPr lang="sv-SE" sz="1400" dirty="0" smtClean="0"/>
              <a:t>- digitaliserade beslutstödssystem</a:t>
            </a:r>
            <a:r>
              <a:rPr lang="sv-SE" sz="1400" dirty="0"/>
              <a:t>-</a:t>
            </a:r>
            <a:r>
              <a:rPr lang="sv-SE" sz="1400" dirty="0" smtClean="0"/>
              <a:t> </a:t>
            </a:r>
            <a:r>
              <a:rPr lang="sv-SE" sz="1400" dirty="0" err="1" smtClean="0"/>
              <a:t>checklistor-Watson</a:t>
            </a:r>
            <a:r>
              <a:rPr lang="sv-SE" sz="1400" dirty="0" smtClean="0"/>
              <a:t> (dator) som ställer diagnos </a:t>
            </a:r>
            <a:endParaRPr lang="sv-SE" sz="1400" dirty="0"/>
          </a:p>
        </p:txBody>
      </p:sp>
      <p:sp>
        <p:nvSpPr>
          <p:cNvPr id="29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emhörning 21"/>
          <p:cNvSpPr/>
          <p:nvPr/>
        </p:nvSpPr>
        <p:spPr>
          <a:xfrm rot="16200000" flipH="1" flipV="1">
            <a:off x="4103763" y="8805"/>
            <a:ext cx="936104" cy="331199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Rektangel 22"/>
          <p:cNvSpPr/>
          <p:nvPr/>
        </p:nvSpPr>
        <p:spPr>
          <a:xfrm>
            <a:off x="3275856" y="1351801"/>
            <a:ext cx="2592288" cy="276999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bg1"/>
                </a:solidFill>
              </a:rPr>
              <a:t>Ledning och styrning</a:t>
            </a:r>
            <a:endParaRPr lang="sv-SE" sz="1200" dirty="0">
              <a:solidFill>
                <a:schemeClr val="bg1"/>
              </a:solidFill>
            </a:endParaRPr>
          </a:p>
        </p:txBody>
      </p:sp>
      <p:grpSp>
        <p:nvGrpSpPr>
          <p:cNvPr id="2" name="Grupp 2"/>
          <p:cNvGrpSpPr/>
          <p:nvPr/>
        </p:nvGrpSpPr>
        <p:grpSpPr>
          <a:xfrm>
            <a:off x="3347864" y="2204864"/>
            <a:ext cx="2397169" cy="2387503"/>
            <a:chOff x="3360693" y="2060848"/>
            <a:chExt cx="2397169" cy="2387503"/>
          </a:xfrm>
        </p:grpSpPr>
        <p:sp>
          <p:nvSpPr>
            <p:cNvPr id="5" name="Ring 4"/>
            <p:cNvSpPr/>
            <p:nvPr/>
          </p:nvSpPr>
          <p:spPr>
            <a:xfrm>
              <a:off x="3360693" y="2060848"/>
              <a:ext cx="2397169" cy="2387503"/>
            </a:xfrm>
            <a:prstGeom prst="donut">
              <a:avLst>
                <a:gd name="adj" fmla="val 2542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3936756" y="2647775"/>
              <a:ext cx="1224137" cy="12330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761438" y="2190241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accent4">
                      <a:lumMod val="50000"/>
                    </a:schemeClr>
                  </a:solidFill>
                </a:rPr>
                <a:t>Kärnverksamhet</a:t>
              </a:r>
            </a:p>
          </p:txBody>
        </p:sp>
      </p:grpSp>
      <p:sp>
        <p:nvSpPr>
          <p:cNvPr id="8" name="Rektangel 7"/>
          <p:cNvSpPr/>
          <p:nvPr/>
        </p:nvSpPr>
        <p:spPr>
          <a:xfrm>
            <a:off x="3887444" y="3018824"/>
            <a:ext cx="1367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100" b="1" dirty="0">
                <a:solidFill>
                  <a:schemeClr val="accent4">
                    <a:lumMod val="50000"/>
                  </a:schemeClr>
                </a:solidFill>
              </a:rPr>
              <a:t>God hälsa</a:t>
            </a:r>
            <a:r>
              <a:rPr lang="sv-SE" sz="1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sz="1050" dirty="0">
                <a:solidFill>
                  <a:schemeClr val="accent4">
                    <a:lumMod val="50000"/>
                  </a:schemeClr>
                </a:solidFill>
              </a:rPr>
              <a:t>brukare/patient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683568" y="1844824"/>
            <a:ext cx="2704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§"/>
            </a:pPr>
            <a:endParaRPr lang="sv-SE" sz="1600" dirty="0" smtClean="0"/>
          </a:p>
          <a:p>
            <a:pPr marL="180975" indent="-180975"/>
            <a:r>
              <a:rPr lang="sv-SE" sz="1600" b="1" dirty="0" smtClean="0"/>
              <a:t>Exempel:</a:t>
            </a:r>
            <a:endParaRPr lang="sv-SE" sz="1600" dirty="0" smtClean="0"/>
          </a:p>
          <a:p>
            <a:pPr marL="180975" indent="-180975">
              <a:buFont typeface="Wingdings" charset="2"/>
              <a:buChar char="§"/>
            </a:pPr>
            <a:r>
              <a:rPr lang="sv-SE" sz="1600" dirty="0" smtClean="0"/>
              <a:t>Digitaliserade ledningssystem som stödjer ett systematiskt förbättringsarbete</a:t>
            </a:r>
          </a:p>
          <a:p>
            <a:pPr marL="180975" indent="-180975"/>
            <a:r>
              <a:rPr lang="sv-SE" sz="1400" dirty="0" smtClean="0"/>
              <a:t> </a:t>
            </a:r>
          </a:p>
          <a:p>
            <a:pPr marL="180975" indent="-180975"/>
            <a:endParaRPr lang="sv-SE" sz="1400" dirty="0" smtClean="0"/>
          </a:p>
          <a:p>
            <a:pPr marL="180975" indent="-180975"/>
            <a:endParaRPr lang="sv-SE" sz="1400" dirty="0" smtClean="0"/>
          </a:p>
          <a:p>
            <a:r>
              <a:rPr lang="sv-SE" sz="1400" b="1" dirty="0" smtClean="0"/>
              <a:t>Framtiden</a:t>
            </a:r>
            <a:br>
              <a:rPr lang="sv-SE" sz="1400" b="1" dirty="0" smtClean="0"/>
            </a:br>
            <a:r>
              <a:rPr lang="sv-SE" sz="1400" dirty="0" smtClean="0"/>
              <a:t>- kunna kommunicera/hämta data för egenkontroll och evidensbaserat arbetssätt</a:t>
            </a:r>
            <a:endParaRPr lang="sv-SE" sz="1400" dirty="0"/>
          </a:p>
        </p:txBody>
      </p:sp>
      <p:sp>
        <p:nvSpPr>
          <p:cNvPr id="27" name="Rubrik 1"/>
          <p:cNvSpPr>
            <a:spLocks noGrp="1"/>
          </p:cNvSpPr>
          <p:nvPr>
            <p:ph type="ctrTitle"/>
          </p:nvPr>
        </p:nvSpPr>
        <p:spPr>
          <a:xfrm>
            <a:off x="611188" y="188640"/>
            <a:ext cx="7772400" cy="719410"/>
          </a:xfrm>
        </p:spPr>
        <p:txBody>
          <a:bodyPr anchor="t"/>
          <a:lstStyle/>
          <a:p>
            <a:pPr algn="l"/>
            <a:r>
              <a:rPr lang="sv-SE" dirty="0" err="1" smtClean="0"/>
              <a:t>eHälsa-</a:t>
            </a:r>
            <a:r>
              <a:rPr lang="sv-SE" dirty="0" smtClean="0"/>
              <a:t> ledning och styrning</a:t>
            </a:r>
            <a:endParaRPr lang="sv-SE" dirty="0"/>
          </a:p>
        </p:txBody>
      </p:sp>
      <p:sp>
        <p:nvSpPr>
          <p:cNvPr id="34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3351125" y="1916832"/>
            <a:ext cx="2397169" cy="2387503"/>
            <a:chOff x="3360693" y="2060848"/>
            <a:chExt cx="2397169" cy="2387503"/>
          </a:xfrm>
        </p:grpSpPr>
        <p:sp>
          <p:nvSpPr>
            <p:cNvPr id="5" name="Ring 4"/>
            <p:cNvSpPr/>
            <p:nvPr/>
          </p:nvSpPr>
          <p:spPr>
            <a:xfrm>
              <a:off x="3360693" y="2060848"/>
              <a:ext cx="2397169" cy="2387503"/>
            </a:xfrm>
            <a:prstGeom prst="donut">
              <a:avLst>
                <a:gd name="adj" fmla="val 2542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black"/>
                </a:solidFill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3936756" y="2647775"/>
              <a:ext cx="1224137" cy="12330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761438" y="2190241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accent4">
                      <a:lumMod val="50000"/>
                    </a:schemeClr>
                  </a:solidFill>
                </a:rPr>
                <a:t>Kärnverksamhet</a:t>
              </a:r>
            </a:p>
          </p:txBody>
        </p:sp>
      </p:grpSp>
      <p:sp>
        <p:nvSpPr>
          <p:cNvPr id="8" name="Rektangel 7"/>
          <p:cNvSpPr/>
          <p:nvPr/>
        </p:nvSpPr>
        <p:spPr>
          <a:xfrm>
            <a:off x="3887444" y="3018824"/>
            <a:ext cx="1367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100" b="1" dirty="0">
                <a:solidFill>
                  <a:schemeClr val="accent4">
                    <a:lumMod val="50000"/>
                  </a:schemeClr>
                </a:solidFill>
              </a:rPr>
              <a:t>God hälsa</a:t>
            </a:r>
            <a:r>
              <a:rPr lang="sv-SE" sz="1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sz="1050" dirty="0">
                <a:solidFill>
                  <a:schemeClr val="accent4">
                    <a:lumMod val="50000"/>
                  </a:schemeClr>
                </a:solidFill>
              </a:rPr>
              <a:t>brukare/patient</a:t>
            </a:r>
          </a:p>
        </p:txBody>
      </p:sp>
      <p:sp>
        <p:nvSpPr>
          <p:cNvPr id="26" name="Rubrik 1"/>
          <p:cNvSpPr>
            <a:spLocks noGrp="1"/>
          </p:cNvSpPr>
          <p:nvPr>
            <p:ph type="ctrTitle"/>
          </p:nvPr>
        </p:nvSpPr>
        <p:spPr>
          <a:xfrm>
            <a:off x="611188" y="188640"/>
            <a:ext cx="7772400" cy="719410"/>
          </a:xfrm>
        </p:spPr>
        <p:txBody>
          <a:bodyPr anchor="t"/>
          <a:lstStyle/>
          <a:p>
            <a:pPr algn="l"/>
            <a:r>
              <a:rPr lang="sv-SE" dirty="0" smtClean="0"/>
              <a:t>eHälsa-stödjande processer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11188" y="1124744"/>
            <a:ext cx="32762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/>
              <a:t>Exempel:</a:t>
            </a:r>
            <a:endParaRPr lang="sv-SE" sz="1600" dirty="0" smtClean="0"/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It-teknik och support</a:t>
            </a:r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Digitaliserade stödsystem ekonomi, personalplanering</a:t>
            </a:r>
            <a:endParaRPr lang="sv-SE" sz="1600" dirty="0"/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Webbutbildningar</a:t>
            </a:r>
          </a:p>
          <a:p>
            <a:r>
              <a:rPr lang="sv-SE" sz="1600" dirty="0" smtClean="0"/>
              <a:t>   </a:t>
            </a:r>
            <a:endParaRPr lang="sv-SE" sz="1400" dirty="0" smtClean="0"/>
          </a:p>
          <a:p>
            <a:endParaRPr lang="sv-SE" sz="1400" dirty="0" smtClean="0"/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b="1" dirty="0" smtClean="0"/>
              <a:t>Framtiden</a:t>
            </a:r>
          </a:p>
          <a:p>
            <a:r>
              <a:rPr lang="sv-SE" sz="1400" dirty="0" smtClean="0"/>
              <a:t>- digitaliserad datainsamling för forskning</a:t>
            </a:r>
            <a:br>
              <a:rPr lang="sv-SE" sz="1400" dirty="0" smtClean="0"/>
            </a:br>
            <a:r>
              <a:rPr lang="sv-SE" sz="1400" dirty="0" smtClean="0"/>
              <a:t>- IT baserade hjälpmedel</a:t>
            </a:r>
            <a:endParaRPr lang="sv-SE" sz="1400" dirty="0"/>
          </a:p>
        </p:txBody>
      </p:sp>
      <p:sp>
        <p:nvSpPr>
          <p:cNvPr id="17" name="Femhörning 16"/>
          <p:cNvSpPr/>
          <p:nvPr/>
        </p:nvSpPr>
        <p:spPr>
          <a:xfrm rot="16200000">
            <a:off x="3939488" y="3485447"/>
            <a:ext cx="1267163" cy="3314507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3347864" y="4867335"/>
            <a:ext cx="2976497" cy="861774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r>
              <a:rPr lang="sv-SE" sz="1400" b="1" dirty="0" smtClean="0">
                <a:solidFill>
                  <a:schemeClr val="bg1"/>
                </a:solidFill>
              </a:rPr>
              <a:t>Stödjande processer</a:t>
            </a: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Resurser; budget, personal, kompetens</a:t>
            </a:r>
            <a:r>
              <a:rPr lang="sv-SE" sz="1200" dirty="0">
                <a:solidFill>
                  <a:schemeClr val="bg1"/>
                </a:solidFill>
              </a:rPr>
              <a:t>, f</a:t>
            </a:r>
            <a:r>
              <a:rPr lang="sv-SE" sz="1200" dirty="0" smtClean="0">
                <a:solidFill>
                  <a:schemeClr val="bg1"/>
                </a:solidFill>
              </a:rPr>
              <a:t>orskning/utveckling</a:t>
            </a:r>
            <a:r>
              <a:rPr lang="sv-SE" sz="1200" dirty="0">
                <a:solidFill>
                  <a:schemeClr val="bg1"/>
                </a:solidFill>
              </a:rPr>
              <a:t>, </a:t>
            </a:r>
            <a:r>
              <a:rPr lang="sv-SE" sz="1200" dirty="0" smtClean="0">
                <a:solidFill>
                  <a:schemeClr val="bg1"/>
                </a:solidFill>
              </a:rPr>
              <a:t>utbildning, IT</a:t>
            </a:r>
            <a:r>
              <a:rPr lang="sv-SE" sz="1200" dirty="0">
                <a:solidFill>
                  <a:schemeClr val="bg1"/>
                </a:solidFill>
              </a:rPr>
              <a:t>-</a:t>
            </a:r>
            <a:r>
              <a:rPr lang="sv-SE" sz="1200" dirty="0" smtClean="0">
                <a:solidFill>
                  <a:schemeClr val="bg1"/>
                </a:solidFill>
              </a:rPr>
              <a:t>teknik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21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emhörning 20"/>
          <p:cNvSpPr/>
          <p:nvPr/>
        </p:nvSpPr>
        <p:spPr>
          <a:xfrm>
            <a:off x="827584" y="1778777"/>
            <a:ext cx="1944216" cy="29307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1043608" y="3188000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sv-SE" sz="1400" b="1" dirty="0" smtClean="0">
                <a:solidFill>
                  <a:schemeClr val="bg1"/>
                </a:solidFill>
              </a:rPr>
              <a:t>Medborgare</a:t>
            </a:r>
            <a:endParaRPr lang="sv-SE" sz="1400" dirty="0">
              <a:solidFill>
                <a:schemeClr val="bg1"/>
              </a:solidFill>
            </a:endParaRP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folkhälsa</a:t>
            </a:r>
            <a:endParaRPr lang="sv-SE" sz="1200" dirty="0">
              <a:solidFill>
                <a:schemeClr val="bg1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3372033" y="2040728"/>
            <a:ext cx="2397169" cy="2387503"/>
            <a:chOff x="3360693" y="2060848"/>
            <a:chExt cx="2397169" cy="2387503"/>
          </a:xfrm>
        </p:grpSpPr>
        <p:sp>
          <p:nvSpPr>
            <p:cNvPr id="5" name="Ring 4"/>
            <p:cNvSpPr/>
            <p:nvPr/>
          </p:nvSpPr>
          <p:spPr>
            <a:xfrm>
              <a:off x="3360693" y="2060848"/>
              <a:ext cx="2397169" cy="2387503"/>
            </a:xfrm>
            <a:prstGeom prst="donut">
              <a:avLst>
                <a:gd name="adj" fmla="val 2542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black"/>
                </a:solidFill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3936756" y="2647775"/>
              <a:ext cx="1224137" cy="12330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761438" y="2190241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accent4">
                      <a:lumMod val="50000"/>
                    </a:schemeClr>
                  </a:solidFill>
                </a:rPr>
                <a:t>Kärnverksamhet</a:t>
              </a:r>
            </a:p>
          </p:txBody>
        </p:sp>
      </p:grpSp>
      <p:sp>
        <p:nvSpPr>
          <p:cNvPr id="8" name="Rektangel 7"/>
          <p:cNvSpPr/>
          <p:nvPr/>
        </p:nvSpPr>
        <p:spPr>
          <a:xfrm>
            <a:off x="3887444" y="3018824"/>
            <a:ext cx="1367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100" b="1" dirty="0">
                <a:solidFill>
                  <a:schemeClr val="accent4">
                    <a:lumMod val="50000"/>
                  </a:schemeClr>
                </a:solidFill>
              </a:rPr>
              <a:t>God hälsa</a:t>
            </a:r>
            <a:r>
              <a:rPr lang="sv-SE" sz="1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sz="1050" dirty="0">
                <a:solidFill>
                  <a:schemeClr val="accent4">
                    <a:lumMod val="50000"/>
                  </a:schemeClr>
                </a:solidFill>
              </a:rPr>
              <a:t>brukare/patient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5969074" y="1521571"/>
            <a:ext cx="2880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Exempel på e-hälsa för </a:t>
            </a:r>
            <a:r>
              <a:rPr lang="sv-SE" sz="1600" b="1" dirty="0" smtClean="0"/>
              <a:t>medborgare med fokus på förebyggande</a:t>
            </a:r>
            <a:endParaRPr lang="sv-SE" sz="1600" b="1" dirty="0"/>
          </a:p>
          <a:p>
            <a:pPr marL="176213" indent="-176213">
              <a:buFont typeface="Wingdings" charset="2"/>
              <a:buChar char="§"/>
            </a:pPr>
            <a:endParaRPr lang="sv-SE" sz="1600" dirty="0" smtClean="0"/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Appar, kost/motion</a:t>
            </a:r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UMO.se </a:t>
            </a:r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Sociala nätverk</a:t>
            </a:r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Vaccinationsinformation </a:t>
            </a:r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Digital utbildning/information</a:t>
            </a:r>
          </a:p>
          <a:p>
            <a:endParaRPr lang="sv-SE" sz="1400" dirty="0" smtClean="0"/>
          </a:p>
          <a:p>
            <a:endParaRPr lang="sv-SE" sz="1400" dirty="0" smtClean="0"/>
          </a:p>
          <a:p>
            <a:endParaRPr lang="sv-SE" sz="1400" dirty="0" smtClean="0"/>
          </a:p>
          <a:p>
            <a:r>
              <a:rPr lang="sv-SE" sz="1400" b="1" dirty="0" smtClean="0"/>
              <a:t>Framtid</a:t>
            </a:r>
            <a:r>
              <a:rPr lang="sv-SE" sz="1400" b="1" dirty="0"/>
              <a:t>e</a:t>
            </a:r>
            <a:r>
              <a:rPr lang="sv-SE" sz="1400" b="1" dirty="0" smtClean="0"/>
              <a:t>n</a:t>
            </a:r>
            <a:br>
              <a:rPr lang="sv-SE" sz="1400" b="1" dirty="0" smtClean="0"/>
            </a:br>
            <a:r>
              <a:rPr lang="sv-SE" sz="1400" dirty="0" smtClean="0"/>
              <a:t>- DNA tester, screening/upptäckt av obalanser</a:t>
            </a:r>
          </a:p>
        </p:txBody>
      </p:sp>
      <p:sp>
        <p:nvSpPr>
          <p:cNvPr id="26" name="Rubrik 1"/>
          <p:cNvSpPr>
            <a:spLocks noGrp="1"/>
          </p:cNvSpPr>
          <p:nvPr>
            <p:ph type="ctrTitle"/>
          </p:nvPr>
        </p:nvSpPr>
        <p:spPr>
          <a:xfrm>
            <a:off x="535013" y="116632"/>
            <a:ext cx="7772400" cy="719410"/>
          </a:xfrm>
        </p:spPr>
        <p:txBody>
          <a:bodyPr anchor="t"/>
          <a:lstStyle/>
          <a:p>
            <a:pPr algn="l"/>
            <a:r>
              <a:rPr lang="sv-SE" dirty="0" smtClean="0"/>
              <a:t>eHälsa-medborgare</a:t>
            </a:r>
            <a:endParaRPr lang="sv-SE" dirty="0"/>
          </a:p>
        </p:txBody>
      </p:sp>
      <p:sp>
        <p:nvSpPr>
          <p:cNvPr id="38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507288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Agenda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392266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SKL:s arbete och organisation för digitaliseringsfrågor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err="1" smtClean="0"/>
              <a:t>eHälsa</a:t>
            </a:r>
            <a:r>
              <a:rPr lang="sv-SE" dirty="0" smtClean="0"/>
              <a:t> som ett verktyg för bättre vård och omsorg – Helhet och KASAM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Ledningssystem –systematiskt förbättringsarbete - EBP</a:t>
            </a:r>
          </a:p>
          <a:p>
            <a:endParaRPr lang="sv-SE" dirty="0" smtClean="0"/>
          </a:p>
          <a:p>
            <a:r>
              <a:rPr lang="sv-SE" dirty="0" smtClean="0"/>
              <a:t>Verksamhetssystem - intraoperabilitet</a:t>
            </a:r>
          </a:p>
        </p:txBody>
      </p:sp>
    </p:spTree>
    <p:extLst>
      <p:ext uri="{BB962C8B-B14F-4D97-AF65-F5344CB8AC3E}">
        <p14:creationId xmlns:p14="http://schemas.microsoft.com/office/powerpoint/2010/main" val="17072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3372033" y="2040728"/>
            <a:ext cx="2397169" cy="2387503"/>
            <a:chOff x="3360693" y="2060848"/>
            <a:chExt cx="2397169" cy="2387503"/>
          </a:xfrm>
        </p:grpSpPr>
        <p:sp>
          <p:nvSpPr>
            <p:cNvPr id="5" name="Ring 4"/>
            <p:cNvSpPr/>
            <p:nvPr/>
          </p:nvSpPr>
          <p:spPr>
            <a:xfrm>
              <a:off x="3360693" y="2060848"/>
              <a:ext cx="2397169" cy="2387503"/>
            </a:xfrm>
            <a:prstGeom prst="donut">
              <a:avLst>
                <a:gd name="adj" fmla="val 2542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black"/>
                </a:solidFill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3936756" y="2647775"/>
              <a:ext cx="1224137" cy="12330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761438" y="2190241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accent4">
                      <a:lumMod val="50000"/>
                    </a:schemeClr>
                  </a:solidFill>
                </a:rPr>
                <a:t>Kärnverksamhet</a:t>
              </a:r>
            </a:p>
          </p:txBody>
        </p:sp>
      </p:grpSp>
      <p:sp>
        <p:nvSpPr>
          <p:cNvPr id="8" name="Rektangel 7"/>
          <p:cNvSpPr/>
          <p:nvPr/>
        </p:nvSpPr>
        <p:spPr>
          <a:xfrm>
            <a:off x="3887444" y="3018824"/>
            <a:ext cx="1367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100" b="1" dirty="0">
                <a:solidFill>
                  <a:schemeClr val="accent4">
                    <a:lumMod val="50000"/>
                  </a:schemeClr>
                </a:solidFill>
              </a:rPr>
              <a:t>God hälsa</a:t>
            </a:r>
            <a:r>
              <a:rPr lang="sv-SE" sz="1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sz="1050" dirty="0">
                <a:solidFill>
                  <a:schemeClr val="accent4">
                    <a:lumMod val="50000"/>
                  </a:schemeClr>
                </a:solidFill>
              </a:rPr>
              <a:t>brukare/patient</a:t>
            </a:r>
          </a:p>
        </p:txBody>
      </p:sp>
      <p:sp>
        <p:nvSpPr>
          <p:cNvPr id="26" name="Rubrik 1"/>
          <p:cNvSpPr>
            <a:spLocks noGrp="1"/>
          </p:cNvSpPr>
          <p:nvPr>
            <p:ph type="ctrTitle"/>
          </p:nvPr>
        </p:nvSpPr>
        <p:spPr>
          <a:xfrm>
            <a:off x="611188" y="188640"/>
            <a:ext cx="7772400" cy="719410"/>
          </a:xfrm>
        </p:spPr>
        <p:txBody>
          <a:bodyPr anchor="t"/>
          <a:lstStyle/>
          <a:p>
            <a:pPr algn="l"/>
            <a:r>
              <a:rPr lang="sv-SE" dirty="0" smtClean="0"/>
              <a:t>eHälsa-samverkan</a:t>
            </a:r>
            <a:endParaRPr lang="sv-SE" dirty="0"/>
          </a:p>
        </p:txBody>
      </p:sp>
      <p:sp>
        <p:nvSpPr>
          <p:cNvPr id="19" name="Femhörning 18"/>
          <p:cNvSpPr/>
          <p:nvPr/>
        </p:nvSpPr>
        <p:spPr>
          <a:xfrm flipH="1" flipV="1">
            <a:off x="6372219" y="1778777"/>
            <a:ext cx="1944220" cy="29307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6732258" y="3117174"/>
            <a:ext cx="17281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sv-SE" sz="1400" b="1" dirty="0" smtClean="0">
                <a:solidFill>
                  <a:schemeClr val="bg1"/>
                </a:solidFill>
              </a:rPr>
              <a:t>Samverkan</a:t>
            </a:r>
            <a:endParaRPr lang="sv-SE" sz="1400" dirty="0">
              <a:solidFill>
                <a:schemeClr val="bg1"/>
              </a:solidFill>
            </a:endParaRP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lokalt</a:t>
            </a:r>
            <a:r>
              <a:rPr lang="sv-SE" sz="1200" dirty="0">
                <a:solidFill>
                  <a:schemeClr val="bg1"/>
                </a:solidFill>
              </a:rPr>
              <a:t>, regionalt </a:t>
            </a:r>
            <a:r>
              <a:rPr lang="sv-SE" sz="1200" dirty="0" smtClean="0">
                <a:solidFill>
                  <a:schemeClr val="bg1"/>
                </a:solidFill>
              </a:rPr>
              <a:t/>
            </a:r>
            <a:br>
              <a:rPr lang="sv-SE" sz="1200" dirty="0" smtClean="0">
                <a:solidFill>
                  <a:schemeClr val="bg1"/>
                </a:solidFill>
              </a:rPr>
            </a:br>
            <a:r>
              <a:rPr lang="sv-SE" sz="1200" dirty="0" smtClean="0">
                <a:solidFill>
                  <a:schemeClr val="bg1"/>
                </a:solidFill>
              </a:rPr>
              <a:t>och </a:t>
            </a:r>
            <a:r>
              <a:rPr lang="sv-SE" sz="1200" dirty="0">
                <a:solidFill>
                  <a:schemeClr val="bg1"/>
                </a:solidFill>
              </a:rPr>
              <a:t>nationellt</a:t>
            </a:r>
          </a:p>
        </p:txBody>
      </p:sp>
      <p:sp>
        <p:nvSpPr>
          <p:cNvPr id="2" name="Rektangel 1"/>
          <p:cNvSpPr/>
          <p:nvPr/>
        </p:nvSpPr>
        <p:spPr>
          <a:xfrm>
            <a:off x="539552" y="1556792"/>
            <a:ext cx="39608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/>
              <a:t>Exempel:</a:t>
            </a:r>
            <a:endParaRPr lang="sv-SE" sz="1600" dirty="0" smtClean="0"/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Nationell Patient Översikt (</a:t>
            </a:r>
            <a:r>
              <a:rPr lang="sv-SE" sz="1600" dirty="0" err="1" smtClean="0"/>
              <a:t>NTjP</a:t>
            </a:r>
            <a:r>
              <a:rPr lang="sv-SE" sz="1600" dirty="0" smtClean="0"/>
              <a:t>)</a:t>
            </a:r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E-recept</a:t>
            </a:r>
            <a:endParaRPr lang="sv-SE" sz="1600" dirty="0"/>
          </a:p>
          <a:p>
            <a:pPr marL="176213" indent="-176213">
              <a:buFont typeface="Wingdings" charset="2"/>
              <a:buChar char="§"/>
            </a:pPr>
            <a:r>
              <a:rPr lang="sv-SE" sz="1600" dirty="0" smtClean="0"/>
              <a:t>Data </a:t>
            </a:r>
            <a:r>
              <a:rPr lang="sv-SE" sz="1600" dirty="0"/>
              <a:t>från </a:t>
            </a:r>
            <a:r>
              <a:rPr lang="sv-SE" sz="1600" dirty="0" smtClean="0"/>
              <a:t>myndigheter</a:t>
            </a:r>
            <a:br>
              <a:rPr lang="sv-SE" sz="1600" dirty="0" smtClean="0"/>
            </a:br>
            <a:r>
              <a:rPr lang="sv-SE" sz="1400" dirty="0" smtClean="0"/>
              <a:t>(SSBTEK-ekonomiskt bistånd)</a:t>
            </a:r>
            <a:endParaRPr lang="sv-SE" sz="1400" dirty="0"/>
          </a:p>
          <a:p>
            <a:endParaRPr lang="sv-SE" sz="1400" dirty="0" smtClean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b="1" dirty="0" smtClean="0"/>
              <a:t>Framtiden</a:t>
            </a:r>
          </a:p>
          <a:p>
            <a:r>
              <a:rPr lang="sv-SE" sz="1400" dirty="0" smtClean="0"/>
              <a:t>- digital </a:t>
            </a:r>
            <a:r>
              <a:rPr lang="sv-SE" sz="1400" dirty="0"/>
              <a:t>tillgång </a:t>
            </a:r>
            <a:br>
              <a:rPr lang="sv-SE" sz="1400" dirty="0"/>
            </a:br>
            <a:r>
              <a:rPr lang="sv-SE" sz="1400" dirty="0" smtClean="0"/>
              <a:t>till nationell kunskap </a:t>
            </a:r>
            <a:br>
              <a:rPr lang="sv-SE" sz="1400" dirty="0" smtClean="0"/>
            </a:br>
            <a:r>
              <a:rPr lang="sv-SE" sz="1400" dirty="0" smtClean="0"/>
              <a:t>(kunskapsstyrning/nationella</a:t>
            </a:r>
            <a:br>
              <a:rPr lang="sv-SE" sz="1400" dirty="0" smtClean="0"/>
            </a:br>
            <a:r>
              <a:rPr lang="sv-SE" sz="1400" dirty="0" smtClean="0"/>
              <a:t>riktlinjer)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 smtClean="0"/>
              <a:t>- digital redovisning  </a:t>
            </a:r>
            <a:r>
              <a:rPr lang="sv-SE" sz="1400" dirty="0"/>
              <a:t>till 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kvalitetsregister</a:t>
            </a:r>
            <a:endParaRPr lang="sv-SE" sz="1400" dirty="0"/>
          </a:p>
        </p:txBody>
      </p:sp>
      <p:sp>
        <p:nvSpPr>
          <p:cNvPr id="22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emhörning 24"/>
          <p:cNvSpPr/>
          <p:nvPr/>
        </p:nvSpPr>
        <p:spPr>
          <a:xfrm flipH="1" flipV="1">
            <a:off x="6372219" y="1963184"/>
            <a:ext cx="1944220" cy="29307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6732258" y="3117174"/>
            <a:ext cx="17281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sv-SE" sz="1400" b="1" dirty="0" smtClean="0">
                <a:solidFill>
                  <a:schemeClr val="bg1"/>
                </a:solidFill>
              </a:rPr>
              <a:t>Samverkan</a:t>
            </a:r>
            <a:endParaRPr lang="sv-SE" sz="1400" dirty="0">
              <a:solidFill>
                <a:schemeClr val="bg1"/>
              </a:solidFill>
            </a:endParaRP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lokalt</a:t>
            </a:r>
            <a:r>
              <a:rPr lang="sv-SE" sz="1200" dirty="0">
                <a:solidFill>
                  <a:schemeClr val="bg1"/>
                </a:solidFill>
              </a:rPr>
              <a:t>, regionalt </a:t>
            </a:r>
            <a:r>
              <a:rPr lang="sv-SE" sz="1200" dirty="0" smtClean="0">
                <a:solidFill>
                  <a:schemeClr val="bg1"/>
                </a:solidFill>
              </a:rPr>
              <a:t/>
            </a:r>
            <a:br>
              <a:rPr lang="sv-SE" sz="1200" dirty="0" smtClean="0">
                <a:solidFill>
                  <a:schemeClr val="bg1"/>
                </a:solidFill>
              </a:rPr>
            </a:br>
            <a:r>
              <a:rPr lang="sv-SE" sz="1200" dirty="0" smtClean="0">
                <a:solidFill>
                  <a:schemeClr val="bg1"/>
                </a:solidFill>
              </a:rPr>
              <a:t>och </a:t>
            </a:r>
            <a:r>
              <a:rPr lang="sv-SE" sz="1200" dirty="0">
                <a:solidFill>
                  <a:schemeClr val="bg1"/>
                </a:solidFill>
              </a:rPr>
              <a:t>nationellt</a:t>
            </a:r>
          </a:p>
        </p:txBody>
      </p:sp>
      <p:sp>
        <p:nvSpPr>
          <p:cNvPr id="36" name="Femhörning 35"/>
          <p:cNvSpPr/>
          <p:nvPr/>
        </p:nvSpPr>
        <p:spPr>
          <a:xfrm rot="16200000">
            <a:off x="3930249" y="3589789"/>
            <a:ext cx="1331839" cy="3314507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Rektangel 36"/>
          <p:cNvSpPr/>
          <p:nvPr/>
        </p:nvSpPr>
        <p:spPr>
          <a:xfrm>
            <a:off x="3372033" y="4941160"/>
            <a:ext cx="2880320" cy="1046440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r>
              <a:rPr lang="sv-SE" sz="1400" b="1" dirty="0" smtClean="0">
                <a:solidFill>
                  <a:schemeClr val="bg1"/>
                </a:solidFill>
              </a:rPr>
              <a:t>Stödjande processer</a:t>
            </a: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</a:t>
            </a:r>
            <a:r>
              <a:rPr lang="sv-SE" sz="1200" dirty="0">
                <a:solidFill>
                  <a:schemeClr val="bg1"/>
                </a:solidFill>
              </a:rPr>
              <a:t>Resurser; budget, personal, kompetens, forskning/utveckling, It-teknik</a:t>
            </a:r>
          </a:p>
          <a:p>
            <a:pPr marL="180975" indent="-180975"/>
            <a:endParaRPr lang="sv-SE" sz="1200" dirty="0">
              <a:solidFill>
                <a:schemeClr val="bg1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3372033" y="2040728"/>
            <a:ext cx="2397169" cy="2387503"/>
            <a:chOff x="3360693" y="2060848"/>
            <a:chExt cx="2397169" cy="2387503"/>
          </a:xfrm>
        </p:grpSpPr>
        <p:sp>
          <p:nvSpPr>
            <p:cNvPr id="5" name="Ring 4"/>
            <p:cNvSpPr/>
            <p:nvPr/>
          </p:nvSpPr>
          <p:spPr>
            <a:xfrm>
              <a:off x="3360693" y="2060848"/>
              <a:ext cx="2397169" cy="2387503"/>
            </a:xfrm>
            <a:prstGeom prst="donut">
              <a:avLst>
                <a:gd name="adj" fmla="val 2542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black"/>
                </a:solidFill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3936756" y="2647775"/>
              <a:ext cx="1224137" cy="12330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761438" y="2190241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accent4">
                      <a:lumMod val="50000"/>
                    </a:schemeClr>
                  </a:solidFill>
                </a:rPr>
                <a:t>Kärnverksamhet</a:t>
              </a:r>
            </a:p>
          </p:txBody>
        </p:sp>
        <p:cxnSp>
          <p:nvCxnSpPr>
            <p:cNvPr id="28" name="Rak pil 27"/>
            <p:cNvCxnSpPr/>
            <p:nvPr/>
          </p:nvCxnSpPr>
          <p:spPr>
            <a:xfrm>
              <a:off x="3864749" y="2852937"/>
              <a:ext cx="288032" cy="216024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28"/>
            <p:cNvCxnSpPr/>
            <p:nvPr/>
          </p:nvCxnSpPr>
          <p:spPr>
            <a:xfrm>
              <a:off x="4584829" y="2433665"/>
              <a:ext cx="0" cy="432046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pil 29"/>
            <p:cNvCxnSpPr/>
            <p:nvPr/>
          </p:nvCxnSpPr>
          <p:spPr>
            <a:xfrm flipV="1">
              <a:off x="3936757" y="3537010"/>
              <a:ext cx="288032" cy="252031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pil 30"/>
            <p:cNvCxnSpPr/>
            <p:nvPr/>
          </p:nvCxnSpPr>
          <p:spPr>
            <a:xfrm>
              <a:off x="4584829" y="3684469"/>
              <a:ext cx="0" cy="432047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pil 31"/>
            <p:cNvCxnSpPr/>
            <p:nvPr/>
          </p:nvCxnSpPr>
          <p:spPr>
            <a:xfrm>
              <a:off x="4872861" y="3573017"/>
              <a:ext cx="288032" cy="216024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pil 32"/>
            <p:cNvCxnSpPr/>
            <p:nvPr/>
          </p:nvCxnSpPr>
          <p:spPr>
            <a:xfrm flipV="1">
              <a:off x="4977433" y="2924945"/>
              <a:ext cx="288032" cy="216022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ktangel 7"/>
          <p:cNvSpPr/>
          <p:nvPr/>
        </p:nvSpPr>
        <p:spPr>
          <a:xfrm>
            <a:off x="3887444" y="3018824"/>
            <a:ext cx="1367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100" b="1" dirty="0">
                <a:solidFill>
                  <a:schemeClr val="accent4">
                    <a:lumMod val="50000"/>
                  </a:schemeClr>
                </a:solidFill>
              </a:rPr>
              <a:t>God hälsa</a:t>
            </a:r>
            <a:r>
              <a:rPr lang="sv-SE" sz="1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sz="1050" dirty="0">
                <a:solidFill>
                  <a:schemeClr val="accent4">
                    <a:lumMod val="50000"/>
                  </a:schemeClr>
                </a:solidFill>
              </a:rPr>
              <a:t>brukare/patient</a:t>
            </a:r>
          </a:p>
        </p:txBody>
      </p:sp>
      <p:sp>
        <p:nvSpPr>
          <p:cNvPr id="24" name="Femhörning 23"/>
          <p:cNvSpPr/>
          <p:nvPr/>
        </p:nvSpPr>
        <p:spPr>
          <a:xfrm rot="16200000" flipH="1" flipV="1">
            <a:off x="4139973" y="-243429"/>
            <a:ext cx="863684" cy="331199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el 25"/>
          <p:cNvSpPr/>
          <p:nvPr/>
        </p:nvSpPr>
        <p:spPr>
          <a:xfrm>
            <a:off x="3275856" y="1351801"/>
            <a:ext cx="2592288" cy="276999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bg1"/>
                </a:solidFill>
              </a:rPr>
              <a:t>Ledning och styrning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27" name="Femhörning 26"/>
          <p:cNvSpPr/>
          <p:nvPr/>
        </p:nvSpPr>
        <p:spPr>
          <a:xfrm>
            <a:off x="827584" y="1964020"/>
            <a:ext cx="1944216" cy="29307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1043608" y="3188000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sv-SE" sz="1400" b="1" dirty="0" smtClean="0">
                <a:solidFill>
                  <a:schemeClr val="bg1"/>
                </a:solidFill>
              </a:rPr>
              <a:t>Medborgare</a:t>
            </a:r>
            <a:endParaRPr lang="sv-SE" sz="1400" dirty="0">
              <a:solidFill>
                <a:schemeClr val="bg1"/>
              </a:solidFill>
            </a:endParaRP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folkhälsa</a:t>
            </a:r>
            <a:endParaRPr lang="sv-SE" sz="1200" dirty="0">
              <a:solidFill>
                <a:schemeClr val="bg1"/>
              </a:solidFill>
            </a:endParaRPr>
          </a:p>
        </p:txBody>
      </p:sp>
      <p:cxnSp>
        <p:nvCxnSpPr>
          <p:cNvPr id="38" name="Rak pil 37"/>
          <p:cNvCxnSpPr/>
          <p:nvPr/>
        </p:nvCxnSpPr>
        <p:spPr>
          <a:xfrm>
            <a:off x="5245044" y="1725784"/>
            <a:ext cx="0" cy="504056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ubrik 1"/>
          <p:cNvSpPr>
            <a:spLocks noGrp="1"/>
          </p:cNvSpPr>
          <p:nvPr>
            <p:ph type="ctrTitle"/>
          </p:nvPr>
        </p:nvSpPr>
        <p:spPr>
          <a:xfrm>
            <a:off x="611188" y="188640"/>
            <a:ext cx="7772400" cy="719410"/>
          </a:xfrm>
        </p:spPr>
        <p:txBody>
          <a:bodyPr anchor="t"/>
          <a:lstStyle/>
          <a:p>
            <a:pPr algn="l"/>
            <a:r>
              <a:rPr lang="sv-SE" dirty="0" smtClean="0"/>
              <a:t>Samspel och integration</a:t>
            </a:r>
            <a:endParaRPr lang="sv-SE" dirty="0"/>
          </a:p>
        </p:txBody>
      </p:sp>
      <p:cxnSp>
        <p:nvCxnSpPr>
          <p:cNvPr id="40" name="Rak pil 39"/>
          <p:cNvCxnSpPr/>
          <p:nvPr/>
        </p:nvCxnSpPr>
        <p:spPr>
          <a:xfrm>
            <a:off x="3923928" y="1700808"/>
            <a:ext cx="0" cy="504056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>
            <a:off x="5940152" y="1772816"/>
            <a:ext cx="792088" cy="72008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>
            <a:off x="5245044" y="4293096"/>
            <a:ext cx="0" cy="504056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 42"/>
          <p:cNvCxnSpPr/>
          <p:nvPr/>
        </p:nvCxnSpPr>
        <p:spPr>
          <a:xfrm>
            <a:off x="3923928" y="4268120"/>
            <a:ext cx="0" cy="504056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 43"/>
          <p:cNvCxnSpPr/>
          <p:nvPr/>
        </p:nvCxnSpPr>
        <p:spPr>
          <a:xfrm flipV="1">
            <a:off x="5940152" y="4221088"/>
            <a:ext cx="792096" cy="72007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 44"/>
          <p:cNvCxnSpPr/>
          <p:nvPr/>
        </p:nvCxnSpPr>
        <p:spPr>
          <a:xfrm flipV="1">
            <a:off x="2555776" y="1772816"/>
            <a:ext cx="720080" cy="7920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 45"/>
          <p:cNvCxnSpPr/>
          <p:nvPr/>
        </p:nvCxnSpPr>
        <p:spPr>
          <a:xfrm>
            <a:off x="2483768" y="4149080"/>
            <a:ext cx="792088" cy="72008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46"/>
          <p:cNvCxnSpPr/>
          <p:nvPr/>
        </p:nvCxnSpPr>
        <p:spPr>
          <a:xfrm>
            <a:off x="2771800" y="3212976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 49"/>
          <p:cNvCxnSpPr/>
          <p:nvPr/>
        </p:nvCxnSpPr>
        <p:spPr>
          <a:xfrm>
            <a:off x="2771800" y="371703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 50"/>
          <p:cNvCxnSpPr/>
          <p:nvPr/>
        </p:nvCxnSpPr>
        <p:spPr>
          <a:xfrm>
            <a:off x="5796136" y="3212976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 51"/>
          <p:cNvCxnSpPr/>
          <p:nvPr/>
        </p:nvCxnSpPr>
        <p:spPr>
          <a:xfrm>
            <a:off x="5796136" y="371703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C:\Users\natand\Anna-greta Brodin\bilder_s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3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1" name="Picture 3" descr="C:\Users\natand\Socialförvaltningen\bilder_kvalitetsledningssystem_ändrad1411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3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C:\Users\natand\Socialförvaltningen\bilder_kvalitetsledningssystem_ändrad1411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79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 descr="C:\Users\natand\Socialförvaltningen\bilder_kvalitetsledningssystem_ändrad1411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4" y="0"/>
            <a:ext cx="9132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95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C:\Users\natand\Socialförvaltningen\bilder_kvalitetsledningssystem_ändrad1411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" y="8348"/>
            <a:ext cx="9139327" cy="684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4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Framtidens verksamhetssystem inom Socialtjänsten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8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589923"/>
              </p:ext>
            </p:extLst>
          </p:nvPr>
        </p:nvGraphicFramePr>
        <p:xfrm>
          <a:off x="457200" y="764704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ed 4"/>
          <p:cNvSpPr/>
          <p:nvPr/>
        </p:nvSpPr>
        <p:spPr>
          <a:xfrm>
            <a:off x="4061676" y="2373782"/>
            <a:ext cx="1020648" cy="1741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Ned 6"/>
          <p:cNvSpPr/>
          <p:nvPr/>
        </p:nvSpPr>
        <p:spPr>
          <a:xfrm rot="10800000">
            <a:off x="6989100" y="2244025"/>
            <a:ext cx="1039284" cy="1772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935596" y="141277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Redovisande system</a:t>
            </a:r>
          </a:p>
          <a:p>
            <a:r>
              <a:rPr lang="sv-SE" sz="2400" dirty="0" smtClean="0"/>
              <a:t>Transparent </a:t>
            </a:r>
            <a:endParaRPr lang="sv-SE" sz="2400" dirty="0"/>
          </a:p>
        </p:txBody>
      </p:sp>
      <p:sp>
        <p:nvSpPr>
          <p:cNvPr id="9" name="textruta 8"/>
          <p:cNvSpPr txBox="1"/>
          <p:nvPr/>
        </p:nvSpPr>
        <p:spPr>
          <a:xfrm>
            <a:off x="931195" y="4016921"/>
            <a:ext cx="39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Dokumenterande system</a:t>
            </a:r>
          </a:p>
          <a:p>
            <a:r>
              <a:rPr lang="sv-SE" sz="2400" dirty="0" smtClean="0"/>
              <a:t>Sekretess</a:t>
            </a:r>
            <a:endParaRPr lang="sv-SE" sz="2400" dirty="0"/>
          </a:p>
        </p:txBody>
      </p:sp>
      <p:sp>
        <p:nvSpPr>
          <p:cNvPr id="10" name="textruta 9"/>
          <p:cNvSpPr txBox="1"/>
          <p:nvPr/>
        </p:nvSpPr>
        <p:spPr>
          <a:xfrm>
            <a:off x="5344050" y="3244334"/>
            <a:ext cx="150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Beslutsstöd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90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emhörning 24"/>
          <p:cNvSpPr/>
          <p:nvPr/>
        </p:nvSpPr>
        <p:spPr>
          <a:xfrm flipH="1" flipV="1">
            <a:off x="6372219" y="1963184"/>
            <a:ext cx="1944220" cy="29307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6732258" y="3117174"/>
            <a:ext cx="17281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sv-SE" sz="1400" b="1" dirty="0" smtClean="0">
                <a:solidFill>
                  <a:schemeClr val="bg1"/>
                </a:solidFill>
              </a:rPr>
              <a:t>Samverkan</a:t>
            </a:r>
            <a:endParaRPr lang="sv-SE" sz="1400" dirty="0">
              <a:solidFill>
                <a:schemeClr val="bg1"/>
              </a:solidFill>
            </a:endParaRP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lokalt</a:t>
            </a:r>
            <a:r>
              <a:rPr lang="sv-SE" sz="1200" dirty="0">
                <a:solidFill>
                  <a:schemeClr val="bg1"/>
                </a:solidFill>
              </a:rPr>
              <a:t>, regionalt </a:t>
            </a:r>
            <a:r>
              <a:rPr lang="sv-SE" sz="1200" dirty="0" smtClean="0">
                <a:solidFill>
                  <a:schemeClr val="bg1"/>
                </a:solidFill>
              </a:rPr>
              <a:t/>
            </a:r>
            <a:br>
              <a:rPr lang="sv-SE" sz="1200" dirty="0" smtClean="0">
                <a:solidFill>
                  <a:schemeClr val="bg1"/>
                </a:solidFill>
              </a:rPr>
            </a:br>
            <a:r>
              <a:rPr lang="sv-SE" sz="1200" dirty="0" smtClean="0">
                <a:solidFill>
                  <a:schemeClr val="bg1"/>
                </a:solidFill>
              </a:rPr>
              <a:t>och </a:t>
            </a:r>
            <a:r>
              <a:rPr lang="sv-SE" sz="1200" dirty="0">
                <a:solidFill>
                  <a:schemeClr val="bg1"/>
                </a:solidFill>
              </a:rPr>
              <a:t>nationellt</a:t>
            </a:r>
          </a:p>
        </p:txBody>
      </p:sp>
      <p:sp>
        <p:nvSpPr>
          <p:cNvPr id="36" name="Femhörning 35"/>
          <p:cNvSpPr/>
          <p:nvPr/>
        </p:nvSpPr>
        <p:spPr>
          <a:xfrm rot="16200000">
            <a:off x="3930249" y="3589789"/>
            <a:ext cx="1331839" cy="3314507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Rektangel 36"/>
          <p:cNvSpPr/>
          <p:nvPr/>
        </p:nvSpPr>
        <p:spPr>
          <a:xfrm>
            <a:off x="3372033" y="4941160"/>
            <a:ext cx="2880320" cy="1046440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r>
              <a:rPr lang="sv-SE" sz="1400" b="1" dirty="0" smtClean="0">
                <a:solidFill>
                  <a:schemeClr val="bg1"/>
                </a:solidFill>
              </a:rPr>
              <a:t>Stödjande processer</a:t>
            </a: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</a:t>
            </a:r>
            <a:r>
              <a:rPr lang="sv-SE" sz="1200" dirty="0">
                <a:solidFill>
                  <a:schemeClr val="bg1"/>
                </a:solidFill>
              </a:rPr>
              <a:t>Resurser; budget, personal, kompetens, forskning/utveckling, It-teknik</a:t>
            </a:r>
          </a:p>
          <a:p>
            <a:pPr marL="180975" indent="-180975"/>
            <a:endParaRPr lang="sv-SE" sz="1200" dirty="0">
              <a:solidFill>
                <a:schemeClr val="bg1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3372033" y="2040728"/>
            <a:ext cx="2397169" cy="2387503"/>
            <a:chOff x="3360693" y="2060848"/>
            <a:chExt cx="2397169" cy="2387503"/>
          </a:xfrm>
        </p:grpSpPr>
        <p:sp>
          <p:nvSpPr>
            <p:cNvPr id="5" name="Ring 4"/>
            <p:cNvSpPr/>
            <p:nvPr/>
          </p:nvSpPr>
          <p:spPr>
            <a:xfrm>
              <a:off x="3360693" y="2060848"/>
              <a:ext cx="2397169" cy="2387503"/>
            </a:xfrm>
            <a:prstGeom prst="donut">
              <a:avLst>
                <a:gd name="adj" fmla="val 2542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black"/>
                </a:solidFill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3936756" y="2647775"/>
              <a:ext cx="1224137" cy="12330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761438" y="2190241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accent4">
                      <a:lumMod val="50000"/>
                    </a:schemeClr>
                  </a:solidFill>
                </a:rPr>
                <a:t>Kärnverksamhet</a:t>
              </a:r>
            </a:p>
          </p:txBody>
        </p:sp>
        <p:cxnSp>
          <p:nvCxnSpPr>
            <p:cNvPr id="28" name="Rak pil 27"/>
            <p:cNvCxnSpPr/>
            <p:nvPr/>
          </p:nvCxnSpPr>
          <p:spPr>
            <a:xfrm>
              <a:off x="3864749" y="2852937"/>
              <a:ext cx="288032" cy="216024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28"/>
            <p:cNvCxnSpPr/>
            <p:nvPr/>
          </p:nvCxnSpPr>
          <p:spPr>
            <a:xfrm>
              <a:off x="4584829" y="2433665"/>
              <a:ext cx="0" cy="432046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pil 29"/>
            <p:cNvCxnSpPr/>
            <p:nvPr/>
          </p:nvCxnSpPr>
          <p:spPr>
            <a:xfrm flipV="1">
              <a:off x="3936757" y="3537010"/>
              <a:ext cx="288032" cy="252031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pil 30"/>
            <p:cNvCxnSpPr/>
            <p:nvPr/>
          </p:nvCxnSpPr>
          <p:spPr>
            <a:xfrm>
              <a:off x="4584829" y="3684469"/>
              <a:ext cx="0" cy="432047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pil 31"/>
            <p:cNvCxnSpPr/>
            <p:nvPr/>
          </p:nvCxnSpPr>
          <p:spPr>
            <a:xfrm>
              <a:off x="4872861" y="3573017"/>
              <a:ext cx="288032" cy="216024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pil 32"/>
            <p:cNvCxnSpPr/>
            <p:nvPr/>
          </p:nvCxnSpPr>
          <p:spPr>
            <a:xfrm flipV="1">
              <a:off x="4977433" y="2924945"/>
              <a:ext cx="288032" cy="216022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ktangel 7"/>
          <p:cNvSpPr/>
          <p:nvPr/>
        </p:nvSpPr>
        <p:spPr>
          <a:xfrm>
            <a:off x="3887444" y="3018824"/>
            <a:ext cx="136763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100" b="1" dirty="0">
                <a:solidFill>
                  <a:schemeClr val="accent4">
                    <a:lumMod val="50000"/>
                  </a:schemeClr>
                </a:solidFill>
              </a:rPr>
              <a:t>God hälsa</a:t>
            </a:r>
            <a:r>
              <a:rPr lang="sv-SE" sz="1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sz="1050" dirty="0">
                <a:solidFill>
                  <a:schemeClr val="accent4">
                    <a:lumMod val="50000"/>
                  </a:schemeClr>
                </a:solidFill>
              </a:rPr>
              <a:t>brukare/patient</a:t>
            </a:r>
          </a:p>
        </p:txBody>
      </p:sp>
      <p:sp>
        <p:nvSpPr>
          <p:cNvPr id="24" name="Femhörning 23"/>
          <p:cNvSpPr/>
          <p:nvPr/>
        </p:nvSpPr>
        <p:spPr>
          <a:xfrm rot="16200000" flipH="1" flipV="1">
            <a:off x="4139973" y="-243429"/>
            <a:ext cx="863684" cy="331199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el 25"/>
          <p:cNvSpPr/>
          <p:nvPr/>
        </p:nvSpPr>
        <p:spPr>
          <a:xfrm>
            <a:off x="3275856" y="1351801"/>
            <a:ext cx="2592288" cy="276999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bg1"/>
                </a:solidFill>
              </a:rPr>
              <a:t>Ledning och styrning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27" name="Femhörning 26"/>
          <p:cNvSpPr/>
          <p:nvPr/>
        </p:nvSpPr>
        <p:spPr>
          <a:xfrm>
            <a:off x="827584" y="1964020"/>
            <a:ext cx="1944216" cy="29307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accent4">
                <a:lumMod val="40000"/>
                <a:lumOff val="60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1043608" y="3188000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sv-SE" sz="1400" b="1" dirty="0" smtClean="0">
                <a:solidFill>
                  <a:schemeClr val="bg1"/>
                </a:solidFill>
              </a:rPr>
              <a:t>Medborgare</a:t>
            </a:r>
            <a:endParaRPr lang="sv-SE" sz="1400" dirty="0">
              <a:solidFill>
                <a:schemeClr val="bg1"/>
              </a:solidFill>
            </a:endParaRPr>
          </a:p>
          <a:p>
            <a:pPr marL="180975" indent="-180975"/>
            <a:r>
              <a:rPr lang="sv-SE" sz="1200" dirty="0" smtClean="0">
                <a:solidFill>
                  <a:schemeClr val="bg1"/>
                </a:solidFill>
              </a:rPr>
              <a:t>-	folkhälsa</a:t>
            </a:r>
            <a:endParaRPr lang="sv-SE" sz="1200" dirty="0">
              <a:solidFill>
                <a:schemeClr val="bg1"/>
              </a:solidFill>
            </a:endParaRPr>
          </a:p>
        </p:txBody>
      </p:sp>
      <p:cxnSp>
        <p:nvCxnSpPr>
          <p:cNvPr id="38" name="Rak pil 37"/>
          <p:cNvCxnSpPr/>
          <p:nvPr/>
        </p:nvCxnSpPr>
        <p:spPr>
          <a:xfrm>
            <a:off x="5245044" y="1725784"/>
            <a:ext cx="0" cy="504056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ubrik 1"/>
          <p:cNvSpPr>
            <a:spLocks noGrp="1"/>
          </p:cNvSpPr>
          <p:nvPr>
            <p:ph type="ctrTitle"/>
          </p:nvPr>
        </p:nvSpPr>
        <p:spPr>
          <a:xfrm>
            <a:off x="611188" y="188640"/>
            <a:ext cx="7772400" cy="719410"/>
          </a:xfrm>
        </p:spPr>
        <p:txBody>
          <a:bodyPr anchor="t"/>
          <a:lstStyle/>
          <a:p>
            <a:pPr algn="l"/>
            <a:r>
              <a:rPr lang="sv-SE" dirty="0" smtClean="0"/>
              <a:t>Samspel och integration</a:t>
            </a:r>
            <a:endParaRPr lang="sv-SE" dirty="0"/>
          </a:p>
        </p:txBody>
      </p:sp>
      <p:cxnSp>
        <p:nvCxnSpPr>
          <p:cNvPr id="40" name="Rak pil 39"/>
          <p:cNvCxnSpPr/>
          <p:nvPr/>
        </p:nvCxnSpPr>
        <p:spPr>
          <a:xfrm>
            <a:off x="3923928" y="1700808"/>
            <a:ext cx="0" cy="504056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>
            <a:off x="5940152" y="1772816"/>
            <a:ext cx="792088" cy="72008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>
            <a:off x="5245044" y="4293096"/>
            <a:ext cx="0" cy="504056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 42"/>
          <p:cNvCxnSpPr/>
          <p:nvPr/>
        </p:nvCxnSpPr>
        <p:spPr>
          <a:xfrm>
            <a:off x="3923928" y="4268120"/>
            <a:ext cx="0" cy="504056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 43"/>
          <p:cNvCxnSpPr/>
          <p:nvPr/>
        </p:nvCxnSpPr>
        <p:spPr>
          <a:xfrm flipV="1">
            <a:off x="5940152" y="4221088"/>
            <a:ext cx="792096" cy="72007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 44"/>
          <p:cNvCxnSpPr/>
          <p:nvPr/>
        </p:nvCxnSpPr>
        <p:spPr>
          <a:xfrm flipV="1">
            <a:off x="2555776" y="1772816"/>
            <a:ext cx="720080" cy="7920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 45"/>
          <p:cNvCxnSpPr/>
          <p:nvPr/>
        </p:nvCxnSpPr>
        <p:spPr>
          <a:xfrm>
            <a:off x="2483768" y="4149080"/>
            <a:ext cx="792088" cy="72008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46"/>
          <p:cNvCxnSpPr/>
          <p:nvPr/>
        </p:nvCxnSpPr>
        <p:spPr>
          <a:xfrm>
            <a:off x="2771800" y="3212976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 49"/>
          <p:cNvCxnSpPr/>
          <p:nvPr/>
        </p:nvCxnSpPr>
        <p:spPr>
          <a:xfrm>
            <a:off x="2771800" y="371703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 50"/>
          <p:cNvCxnSpPr/>
          <p:nvPr/>
        </p:nvCxnSpPr>
        <p:spPr>
          <a:xfrm>
            <a:off x="5796136" y="3212976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 51"/>
          <p:cNvCxnSpPr/>
          <p:nvPr/>
        </p:nvCxnSpPr>
        <p:spPr>
          <a:xfrm>
            <a:off x="5796136" y="371703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3"/>
          <p:cNvSpPr>
            <a:spLocks noChangeArrowheads="1"/>
          </p:cNvSpPr>
          <p:nvPr/>
        </p:nvSpPr>
        <p:spPr bwMode="auto">
          <a:xfrm>
            <a:off x="506413" y="6275388"/>
            <a:ext cx="4953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900" b="1" dirty="0" smtClean="0">
                <a:latin typeface="Verdana" charset="0"/>
              </a:rPr>
              <a:t>Anna-Greta Brodin</a:t>
            </a:r>
            <a:endParaRPr lang="sv-SE" sz="900" b="1" dirty="0"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sv-SE" sz="800" dirty="0" smtClean="0">
                <a:latin typeface="Verdana" charset="0"/>
              </a:rPr>
              <a:t>E-hälsostrateg</a:t>
            </a:r>
            <a:endParaRPr lang="sv-SE" sz="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Utgångspunkter för SKL:s arbete med digitalisering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392266"/>
          </a:xfrm>
        </p:spPr>
        <p:txBody>
          <a:bodyPr>
            <a:normAutofit/>
          </a:bodyPr>
          <a:lstStyle/>
          <a:p>
            <a:r>
              <a:rPr lang="sv-SE" dirty="0" smtClean="0"/>
              <a:t>Digitalisering är en viktig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nyckel för att möta utmaningar </a:t>
            </a:r>
            <a:r>
              <a:rPr lang="sv-SE" dirty="0" smtClean="0"/>
              <a:t>kring bl.a. välfärdens finansiering, kommande rekryteringsbehov, människors förväntningar på service. </a:t>
            </a:r>
          </a:p>
          <a:p>
            <a:r>
              <a:rPr lang="sv-SE" dirty="0" smtClean="0"/>
              <a:t>Handlar om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verksamhetsutveckling </a:t>
            </a:r>
            <a:r>
              <a:rPr lang="sv-SE" dirty="0" smtClean="0"/>
              <a:t>och är strategiska ledningsfrågor.</a:t>
            </a:r>
          </a:p>
          <a:p>
            <a:r>
              <a:rPr lang="sv-SE" dirty="0" smtClean="0"/>
              <a:t>Medlemmarna </a:t>
            </a:r>
            <a:r>
              <a:rPr lang="sv-SE" dirty="0"/>
              <a:t>har ställt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tydliga krav på SKL att ta en ledande och samordnande roll </a:t>
            </a:r>
            <a:r>
              <a:rPr lang="sv-SE" dirty="0"/>
              <a:t>i utvecklingen av e-samhället.</a:t>
            </a:r>
          </a:p>
          <a:p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Behövs kraftsamling</a:t>
            </a:r>
            <a:r>
              <a:rPr lang="sv-SE" dirty="0" smtClean="0"/>
              <a:t>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på alla nivåer </a:t>
            </a:r>
            <a:r>
              <a:rPr lang="sv-SE" dirty="0"/>
              <a:t>och </a:t>
            </a:r>
            <a:r>
              <a:rPr lang="sv-SE" dirty="0" smtClean="0"/>
              <a:t>inom </a:t>
            </a:r>
            <a:r>
              <a:rPr lang="sv-SE" dirty="0"/>
              <a:t>alla </a:t>
            </a:r>
            <a:r>
              <a:rPr lang="sv-SE" dirty="0" smtClean="0"/>
              <a:t>verksamheter samt koordinering</a:t>
            </a:r>
            <a:r>
              <a:rPr lang="sv-SE" dirty="0"/>
              <a:t>, återanvändning och viss </a:t>
            </a:r>
            <a:r>
              <a:rPr lang="sv-SE" dirty="0" smtClean="0"/>
              <a:t>harmonisering. 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453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Sammanhållen kravspecifikation för framtidens verksamhetssystem inom Socialtjänsten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547664" y="2780928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Tre kommunregioner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Möten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Förutsättningslöst – områden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Nationella aktörer – utvecklingsmål,  strukturer, krav och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Ta med leverantörerna tidigt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Veta vad vi vill - ställa 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Hitta gemensamma lösningar och SAMVERKA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2223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930226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Tack!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Hör gärna av er med frågor och inspel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8507288" cy="3106848"/>
          </a:xfrm>
        </p:spPr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Anna-Greta Brodin</a:t>
            </a:r>
          </a:p>
          <a:p>
            <a:pPr marL="0" indent="0" algn="ctr">
              <a:buNone/>
            </a:pPr>
            <a:r>
              <a:rPr lang="sv-SE" dirty="0" err="1" smtClean="0">
                <a:hlinkClick r:id="rId3"/>
              </a:rPr>
              <a:t>anna-greta.brodin@skl.se</a:t>
            </a: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08 – 452 70 00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0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Strategi och handlingsplan </a:t>
            </a:r>
            <a:br>
              <a:rPr lang="sv-SE" dirty="0" smtClean="0"/>
            </a:br>
            <a:r>
              <a:rPr lang="sv-SE" dirty="0" smtClean="0"/>
              <a:t>för </a:t>
            </a:r>
            <a:r>
              <a:rPr lang="sv-SE" dirty="0" err="1" smtClean="0"/>
              <a:t>eSamhället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1425" cy="4071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Verdana" pitchFamily="34" charset="0"/>
              <a:buNone/>
              <a:defRPr/>
            </a:pPr>
            <a:r>
              <a:rPr lang="sv-SE" b="1" dirty="0" smtClean="0"/>
              <a:t>Strategins övergipande mål*:</a:t>
            </a:r>
          </a:p>
          <a:p>
            <a:pPr marL="457200" indent="-457200">
              <a:defRPr/>
            </a:pPr>
            <a:r>
              <a:rPr lang="sv-SE" dirty="0" smtClean="0"/>
              <a:t>Enklare vardag för privatpersoner och företag.</a:t>
            </a:r>
          </a:p>
          <a:p>
            <a:pPr marL="457200" indent="-457200">
              <a:defRPr/>
            </a:pPr>
            <a:r>
              <a:rPr lang="sv-SE" dirty="0" smtClean="0"/>
              <a:t>Smartare och öppnare förvaltning stödjer innovation och delaktighet.</a:t>
            </a:r>
          </a:p>
          <a:p>
            <a:pPr marL="457200" indent="-457200">
              <a:defRPr/>
            </a:pPr>
            <a:r>
              <a:rPr lang="sv-SE" dirty="0" smtClean="0"/>
              <a:t>Högre kvalitet och effektivitet i verksamheten.</a:t>
            </a:r>
          </a:p>
          <a:p>
            <a:pPr marL="457200" indent="-457200">
              <a:defRPr/>
            </a:pPr>
            <a:endParaRPr lang="sv-SE" dirty="0"/>
          </a:p>
          <a:p>
            <a:pPr marL="0" indent="0">
              <a:buNone/>
              <a:defRPr/>
            </a:pPr>
            <a:r>
              <a:rPr lang="sv-SE" b="1" dirty="0" smtClean="0"/>
              <a:t>Handlingsplan:</a:t>
            </a:r>
          </a:p>
          <a:p>
            <a:pPr marL="0" indent="0">
              <a:buNone/>
              <a:defRPr/>
            </a:pPr>
            <a:r>
              <a:rPr lang="sv-SE" dirty="0"/>
              <a:t>32 initiativ med förväntade lägen 2015 inom </a:t>
            </a:r>
            <a:r>
              <a:rPr lang="sv-SE" dirty="0" smtClean="0"/>
              <a:t>programområden</a:t>
            </a:r>
            <a:endParaRPr lang="sv-SE" dirty="0"/>
          </a:p>
          <a:p>
            <a:pPr marL="0" indent="0">
              <a:buNone/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</p:txBody>
      </p:sp>
      <p:pic>
        <p:nvPicPr>
          <p:cNvPr id="38914" name="Picture 2" descr="G:\_Gemensam Data\eSamhället\bild strateg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1125931">
            <a:off x="6148820" y="202719"/>
            <a:ext cx="2385392" cy="3069204"/>
          </a:xfrm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77829" name="textruta 5"/>
          <p:cNvSpPr txBox="1">
            <a:spLocks noChangeArrowheads="1"/>
          </p:cNvSpPr>
          <p:nvPr/>
        </p:nvSpPr>
        <p:spPr bwMode="auto">
          <a:xfrm>
            <a:off x="467544" y="6042774"/>
            <a:ext cx="5040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i="1" dirty="0">
                <a:latin typeface="Georgia" pitchFamily="18" charset="0"/>
              </a:rPr>
              <a:t>* Även </a:t>
            </a:r>
            <a:r>
              <a:rPr lang="sv-SE" sz="1600" i="1" dirty="0" smtClean="0">
                <a:latin typeface="Georgia" pitchFamily="18" charset="0"/>
              </a:rPr>
              <a:t>regeringen och E-delegationen har dessa mål</a:t>
            </a:r>
            <a:endParaRPr lang="sv-SE" sz="1600" i="1" dirty="0"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611">
            <a:off x="6058518" y="2962260"/>
            <a:ext cx="2816029" cy="357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092" y="153072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SKL </a:t>
            </a:r>
            <a:r>
              <a:rPr lang="sv-SE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inrättade 2011</a:t>
            </a:r>
            <a:r>
              <a:rPr lang="sv-SE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sv-SE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v-SE" sz="2800" dirty="0" smtClean="0"/>
              <a:t>Beredningen för </a:t>
            </a:r>
            <a:r>
              <a:rPr lang="sv-SE" sz="2800" dirty="0" err="1" smtClean="0"/>
              <a:t>eSamhället</a:t>
            </a:r>
            <a:r>
              <a:rPr lang="sv-SE" sz="3200" dirty="0" smtClean="0"/>
              <a:t> </a:t>
            </a:r>
            <a:endParaRPr lang="sv-SE" dirty="0"/>
          </a:p>
        </p:txBody>
      </p:sp>
      <p:grpSp>
        <p:nvGrpSpPr>
          <p:cNvPr id="3" name="Grupp 44"/>
          <p:cNvGrpSpPr/>
          <p:nvPr/>
        </p:nvGrpSpPr>
        <p:grpSpPr>
          <a:xfrm>
            <a:off x="834891" y="1296072"/>
            <a:ext cx="7128232" cy="4158530"/>
            <a:chOff x="834891" y="1296072"/>
            <a:chExt cx="7128232" cy="4158530"/>
          </a:xfrm>
        </p:grpSpPr>
        <p:cxnSp>
          <p:nvCxnSpPr>
            <p:cNvPr id="38" name="Rak 37"/>
            <p:cNvCxnSpPr>
              <a:stCxn id="27" idx="3"/>
            </p:cNvCxnSpPr>
            <p:nvPr/>
          </p:nvCxnSpPr>
          <p:spPr>
            <a:xfrm>
              <a:off x="3303659" y="1502805"/>
              <a:ext cx="24262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/>
            <p:cNvCxnSpPr>
              <a:endCxn id="28" idx="1"/>
            </p:cNvCxnSpPr>
            <p:nvPr/>
          </p:nvCxnSpPr>
          <p:spPr>
            <a:xfrm>
              <a:off x="5617488" y="1502805"/>
              <a:ext cx="22263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4"/>
            <p:cNvCxnSpPr>
              <a:stCxn id="8" idx="2"/>
            </p:cNvCxnSpPr>
            <p:nvPr/>
          </p:nvCxnSpPr>
          <p:spPr>
            <a:xfrm>
              <a:off x="4571893" y="1709538"/>
              <a:ext cx="106" cy="1709535"/>
            </a:xfrm>
            <a:prstGeom prst="line">
              <a:avLst/>
            </a:prstGeom>
            <a:ln w="19050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Rektangel med rundade hörn 5"/>
            <p:cNvSpPr/>
            <p:nvPr/>
          </p:nvSpPr>
          <p:spPr>
            <a:xfrm>
              <a:off x="3169450" y="2782958"/>
              <a:ext cx="2814126" cy="2671644"/>
            </a:xfrm>
            <a:prstGeom prst="roundRect">
              <a:avLst>
                <a:gd name="adj" fmla="val 3416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01600" dist="38100" dir="27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0000" bIns="90000" anchor="t" anchorCtr="0"/>
            <a:lstStyle/>
            <a:p>
              <a:pPr>
                <a:spcAft>
                  <a:spcPts val="600"/>
                </a:spcAft>
              </a:pPr>
              <a:r>
                <a:rPr lang="sv-SE" sz="1400" b="1" dirty="0" smtClean="0">
                  <a:solidFill>
                    <a:schemeClr val="tx1"/>
                  </a:solidFill>
                  <a:latin typeface="Verdana" pitchFamily="34" charset="0"/>
                </a:rPr>
                <a:t>Beredningar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Demokratifrågor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err="1" smtClean="0">
                  <a:solidFill>
                    <a:schemeClr val="tx1"/>
                  </a:solidFill>
                  <a:latin typeface="Verdana" pitchFamily="34" charset="0"/>
                </a:rPr>
                <a:t>eSamhället</a:t>
              </a:r>
              <a:endParaRPr lang="sv-SE" sz="1200" dirty="0" smtClean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Internationella frågor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Kultur och fritid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Primärvård och äldreomsorg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Samhällsbyggnad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Socialpolitik och individomsorg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Tillväxt och regional utveckling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Utbildningsfrågor</a:t>
              </a:r>
              <a:endParaRPr lang="sv-SE" sz="12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3510394" y="1296072"/>
              <a:ext cx="2122997" cy="413466"/>
            </a:xfrm>
            <a:prstGeom prst="roundRect">
              <a:avLst>
                <a:gd name="adj" fmla="val 9445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01600" dist="38100" dir="27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0" anchor="ctr" anchorCtr="0"/>
            <a:lstStyle/>
            <a:p>
              <a:pPr algn="ctr">
                <a:spcAft>
                  <a:spcPts val="600"/>
                </a:spcAft>
              </a:pPr>
              <a:r>
                <a:rPr lang="sv-SE" sz="1400" b="1" dirty="0" smtClean="0">
                  <a:solidFill>
                    <a:schemeClr val="tx1"/>
                  </a:solidFill>
                  <a:latin typeface="Verdana" pitchFamily="34" charset="0"/>
                </a:rPr>
                <a:t>Kongress</a:t>
              </a:r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3510394" y="1884462"/>
              <a:ext cx="2122997" cy="556592"/>
            </a:xfrm>
            <a:prstGeom prst="roundRect">
              <a:avLst>
                <a:gd name="adj" fmla="val 9445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01600" dist="38100" dir="27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0" anchor="ctr" anchorCtr="0"/>
            <a:lstStyle/>
            <a:p>
              <a:pPr algn="ctr"/>
              <a:r>
                <a:rPr lang="sv-SE" sz="1400" b="1" dirty="0" smtClean="0">
                  <a:solidFill>
                    <a:schemeClr val="tx1"/>
                  </a:solidFill>
                  <a:latin typeface="Verdana" pitchFamily="34" charset="0"/>
                </a:rPr>
                <a:t>Styrelse</a:t>
              </a:r>
            </a:p>
            <a:p>
              <a:pPr algn="ctr"/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Arbetsutskott</a:t>
              </a:r>
              <a:endParaRPr lang="sv-SE" dirty="0" smtClean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cxnSp>
          <p:nvCxnSpPr>
            <p:cNvPr id="11" name="Vinklad  24"/>
            <p:cNvCxnSpPr>
              <a:stCxn id="7" idx="0"/>
            </p:cNvCxnSpPr>
            <p:nvPr/>
          </p:nvCxnSpPr>
          <p:spPr>
            <a:xfrm rot="5400000" flipH="1" flipV="1">
              <a:off x="3155561" y="1366520"/>
              <a:ext cx="157269" cy="2675610"/>
            </a:xfrm>
            <a:prstGeom prst="bentConnector2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ktangel med rundade hörn 6"/>
            <p:cNvSpPr/>
            <p:nvPr/>
          </p:nvSpPr>
          <p:spPr>
            <a:xfrm>
              <a:off x="834891" y="2782959"/>
              <a:ext cx="2122997" cy="1295604"/>
            </a:xfrm>
            <a:prstGeom prst="roundRect">
              <a:avLst>
                <a:gd name="adj" fmla="val 7721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01600" dist="38100" dir="27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0000" bIns="90000" anchor="t" anchorCtr="0"/>
            <a:lstStyle/>
            <a:p>
              <a:pPr>
                <a:spcAft>
                  <a:spcPts val="600"/>
                </a:spcAft>
              </a:pPr>
              <a:r>
                <a:rPr lang="sv-SE" sz="1400" b="1" dirty="0" smtClean="0">
                  <a:solidFill>
                    <a:schemeClr val="tx1"/>
                  </a:solidFill>
                  <a:latin typeface="Verdana" pitchFamily="34" charset="0"/>
                </a:rPr>
                <a:t>Delegationer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Förhandlingsdelegation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Revisionsdelegation</a:t>
              </a:r>
            </a:p>
            <a:p>
              <a:pPr>
                <a:lnSpc>
                  <a:spcPct val="115000"/>
                </a:lnSpc>
                <a:spcAft>
                  <a:spcPts val="300"/>
                </a:spcAft>
              </a:pPr>
              <a:r>
                <a:rPr lang="sv-SE" sz="1200" dirty="0" smtClean="0">
                  <a:solidFill>
                    <a:schemeClr val="tx1"/>
                  </a:solidFill>
                  <a:latin typeface="Verdana" pitchFamily="34" charset="0"/>
                </a:rPr>
                <a:t>Sjukvårdsdelegation</a:t>
              </a:r>
              <a:endParaRPr lang="sv-SE" sz="12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7" name="Rektangel med rundade hörn 26"/>
            <p:cNvSpPr/>
            <p:nvPr/>
          </p:nvSpPr>
          <p:spPr>
            <a:xfrm>
              <a:off x="1180662" y="1296072"/>
              <a:ext cx="2122997" cy="413466"/>
            </a:xfrm>
            <a:prstGeom prst="roundRect">
              <a:avLst>
                <a:gd name="adj" fmla="val 9445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01600" dist="38100" dir="27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0" anchor="ctr" anchorCtr="0"/>
            <a:lstStyle/>
            <a:p>
              <a:pPr algn="ctr">
                <a:spcAft>
                  <a:spcPts val="600"/>
                </a:spcAft>
              </a:pPr>
              <a:r>
                <a:rPr lang="sv-SE" sz="1400" b="1" dirty="0" smtClean="0">
                  <a:solidFill>
                    <a:schemeClr val="tx1"/>
                  </a:solidFill>
                  <a:latin typeface="Verdana" pitchFamily="34" charset="0"/>
                </a:rPr>
                <a:t>Revisorer</a:t>
              </a:r>
            </a:p>
          </p:txBody>
        </p:sp>
        <p:sp>
          <p:nvSpPr>
            <p:cNvPr id="28" name="Rektangel med rundade hörn 27"/>
            <p:cNvSpPr/>
            <p:nvPr/>
          </p:nvSpPr>
          <p:spPr>
            <a:xfrm>
              <a:off x="5840126" y="1296072"/>
              <a:ext cx="2122997" cy="413466"/>
            </a:xfrm>
            <a:prstGeom prst="roundRect">
              <a:avLst>
                <a:gd name="adj" fmla="val 9445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01600" dist="38100" dir="27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0" anchor="ctr" anchorCtr="0"/>
            <a:lstStyle/>
            <a:p>
              <a:pPr algn="ctr">
                <a:spcAft>
                  <a:spcPts val="600"/>
                </a:spcAft>
              </a:pPr>
              <a:r>
                <a:rPr lang="sv-SE" sz="1400" b="1" dirty="0" smtClean="0">
                  <a:solidFill>
                    <a:schemeClr val="tx1"/>
                  </a:solidFill>
                  <a:latin typeface="Verdana" pitchFamily="34" charset="0"/>
                </a:rPr>
                <a:t>Valnämnd</a:t>
              </a:r>
            </a:p>
          </p:txBody>
        </p:sp>
      </p:grpSp>
      <p:sp>
        <p:nvSpPr>
          <p:cNvPr id="14" name="Rektangel med rundade hörn 13"/>
          <p:cNvSpPr/>
          <p:nvPr/>
        </p:nvSpPr>
        <p:spPr>
          <a:xfrm>
            <a:off x="6193419" y="2780928"/>
            <a:ext cx="2339021" cy="1295604"/>
          </a:xfrm>
          <a:prstGeom prst="roundRect">
            <a:avLst>
              <a:gd name="adj" fmla="val 7721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90000" bIns="90000" anchor="t" anchorCtr="0"/>
          <a:lstStyle/>
          <a:p>
            <a:pPr>
              <a:spcAft>
                <a:spcPts val="600"/>
              </a:spcAft>
            </a:pPr>
            <a:r>
              <a:rPr lang="sv-SE" sz="1400" b="1" dirty="0" smtClean="0">
                <a:solidFill>
                  <a:schemeClr val="tx1"/>
                </a:solidFill>
                <a:latin typeface="Verdana" pitchFamily="34" charset="0"/>
              </a:rPr>
              <a:t>Programberedningar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sv-SE" sz="1200" dirty="0" smtClean="0">
                <a:solidFill>
                  <a:schemeClr val="tx1"/>
                </a:solidFill>
                <a:latin typeface="Verdana" pitchFamily="34" charset="0"/>
              </a:rPr>
              <a:t>Hur olika får det bli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sv-SE" sz="1200" dirty="0" smtClean="0">
                <a:solidFill>
                  <a:schemeClr val="tx1"/>
                </a:solidFill>
                <a:latin typeface="Verdana" pitchFamily="34" charset="0"/>
              </a:rPr>
              <a:t>Ökat bostadsbyggande</a:t>
            </a:r>
          </a:p>
        </p:txBody>
      </p:sp>
      <p:cxnSp>
        <p:nvCxnSpPr>
          <p:cNvPr id="15" name="Vinklad  24"/>
          <p:cNvCxnSpPr>
            <a:endCxn id="14" idx="0"/>
          </p:cNvCxnSpPr>
          <p:nvPr/>
        </p:nvCxnSpPr>
        <p:spPr>
          <a:xfrm>
            <a:off x="4571892" y="2625690"/>
            <a:ext cx="2791038" cy="155238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0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ubrik 1"/>
          <p:cNvSpPr txBox="1">
            <a:spLocks/>
          </p:cNvSpPr>
          <p:nvPr/>
        </p:nvSpPr>
        <p:spPr>
          <a:xfrm>
            <a:off x="460186" y="188640"/>
            <a:ext cx="7568198" cy="1112079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SKL </a:t>
            </a:r>
            <a:r>
              <a:rPr lang="sv-SE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inrättade 2013  </a:t>
            </a:r>
            <a:endParaRPr lang="sv-SE" sz="25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v-SE" sz="28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Ny avdelning </a:t>
            </a:r>
            <a:r>
              <a:rPr lang="sv-SE" sz="2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för digitalisering 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3624523" y="1278863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VD</a:t>
            </a:r>
          </a:p>
          <a:p>
            <a:pPr algn="ctr">
              <a:spcAft>
                <a:spcPts val="300"/>
              </a:spcAft>
            </a:pP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Håkan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Sörman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1" name="Rektangel med rundade hörn 30"/>
          <p:cNvSpPr/>
          <p:nvPr/>
        </p:nvSpPr>
        <p:spPr>
          <a:xfrm>
            <a:off x="5715008" y="2285992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administration</a:t>
            </a:r>
          </a:p>
          <a:p>
            <a:pPr algn="ctr">
              <a:spcAft>
                <a:spcPts val="300"/>
              </a:spcAft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Lena Dahl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3" name="Rektangel med rundade hörn 32"/>
          <p:cNvSpPr/>
          <p:nvPr/>
        </p:nvSpPr>
        <p:spPr>
          <a:xfrm>
            <a:off x="1575544" y="2285991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VD-staben</a:t>
            </a:r>
          </a:p>
          <a:p>
            <a:pPr algn="ctr">
              <a:spcAft>
                <a:spcPts val="300"/>
              </a:spcAft>
            </a:pPr>
            <a:endParaRPr lang="sv-SE" sz="1000" b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5" name="Rektangel med rundade hörn 34"/>
          <p:cNvSpPr/>
          <p:nvPr/>
        </p:nvSpPr>
        <p:spPr>
          <a:xfrm>
            <a:off x="4643438" y="4429132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0" rIns="5400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juridik</a:t>
            </a:r>
          </a:p>
          <a:p>
            <a:pPr algn="ctr">
              <a:spcAft>
                <a:spcPts val="300"/>
              </a:spcAft>
            </a:pP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Germund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Persson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" name="Rektangel med rundade hörn 36"/>
          <p:cNvSpPr/>
          <p:nvPr/>
        </p:nvSpPr>
        <p:spPr>
          <a:xfrm>
            <a:off x="2571736" y="4429132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0" rIns="5400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arbetsgivarpolitik</a:t>
            </a:r>
          </a:p>
          <a:p>
            <a:pPr algn="ctr">
              <a:spcAft>
                <a:spcPts val="300"/>
              </a:spcAft>
            </a:pP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Agneta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Jöhnk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" name="Rektangel med rundade hörn 37"/>
          <p:cNvSpPr/>
          <p:nvPr/>
        </p:nvSpPr>
        <p:spPr>
          <a:xfrm>
            <a:off x="1571604" y="3357562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0" rIns="5400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</a:t>
            </a:r>
            <a:b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vård och omsorg</a:t>
            </a:r>
          </a:p>
          <a:p>
            <a:pPr algn="ctr">
              <a:spcAft>
                <a:spcPts val="300"/>
              </a:spcAft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Hans Karlsson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9" name="Rektangel med rundade hörn 38"/>
          <p:cNvSpPr/>
          <p:nvPr/>
        </p:nvSpPr>
        <p:spPr>
          <a:xfrm>
            <a:off x="502174" y="4429132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0" rIns="5400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ekonomi och styrning</a:t>
            </a:r>
          </a:p>
          <a:p>
            <a:pPr algn="ctr">
              <a:spcAft>
                <a:spcPts val="300"/>
              </a:spcAft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Mats </a:t>
            </a: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Kinnwall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6732240" y="4429132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0" rIns="5400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kommunikation</a:t>
            </a:r>
          </a:p>
          <a:p>
            <a:pPr algn="ctr">
              <a:spcAft>
                <a:spcPts val="300"/>
              </a:spcAft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Monica </a:t>
            </a: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Björklund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Aksnes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1" name="Rektangel med rundade hörn 40"/>
          <p:cNvSpPr/>
          <p:nvPr/>
        </p:nvSpPr>
        <p:spPr>
          <a:xfrm>
            <a:off x="5715008" y="3357562"/>
            <a:ext cx="1909586" cy="788441"/>
          </a:xfrm>
          <a:prstGeom prst="roundRect">
            <a:avLst>
              <a:gd name="adj" fmla="val 8237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0" rIns="5400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tillväxt och samhällsbyggnad</a:t>
            </a:r>
          </a:p>
          <a:p>
            <a:pPr algn="ctr">
              <a:spcAft>
                <a:spcPts val="300"/>
              </a:spcAft>
            </a:pP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Gunilla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Glasare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3" name="Rektangel med rundade hörn 42"/>
          <p:cNvSpPr/>
          <p:nvPr/>
        </p:nvSpPr>
        <p:spPr>
          <a:xfrm>
            <a:off x="3643306" y="3357562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0" rIns="5400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lärande och arbetsmarknad</a:t>
            </a:r>
          </a:p>
          <a:p>
            <a:pPr algn="ctr">
              <a:spcAft>
                <a:spcPts val="300"/>
              </a:spcAft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Per-Arne </a:t>
            </a: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Andersson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" name="Rektangel med rundade hörn 20"/>
          <p:cNvSpPr/>
          <p:nvPr/>
        </p:nvSpPr>
        <p:spPr>
          <a:xfrm>
            <a:off x="3675314" y="2316463"/>
            <a:ext cx="1909586" cy="788441"/>
          </a:xfrm>
          <a:prstGeom prst="roundRect">
            <a:avLst>
              <a:gd name="adj" fmla="val 944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01600" dist="381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0" rIns="54000" bIns="0" anchor="ctr" anchorCtr="0"/>
          <a:lstStyle/>
          <a:p>
            <a:pPr algn="ctr">
              <a:spcAft>
                <a:spcPts val="300"/>
              </a:spcAft>
            </a:pPr>
            <a:r>
              <a:rPr lang="sv-SE" sz="1100" b="1" dirty="0" err="1" smtClean="0">
                <a:solidFill>
                  <a:schemeClr val="tx1"/>
                </a:solidFill>
                <a:latin typeface="Verdana" pitchFamily="34" charset="0"/>
              </a:rPr>
              <a:t>Avd</a:t>
            </a:r>
            <a:r>
              <a:rPr lang="sv-SE" sz="1100" b="1" dirty="0" smtClean="0">
                <a:solidFill>
                  <a:schemeClr val="tx1"/>
                </a:solidFill>
                <a:latin typeface="Verdana" pitchFamily="34" charset="0"/>
              </a:rPr>
              <a:t> för digitalisering</a:t>
            </a:r>
          </a:p>
          <a:p>
            <a:pPr algn="ctr">
              <a:spcAft>
                <a:spcPts val="300"/>
              </a:spcAft>
            </a:pPr>
            <a:r>
              <a:rPr lang="sv-SE" sz="1000" dirty="0" smtClean="0">
                <a:solidFill>
                  <a:schemeClr val="tx1"/>
                </a:solidFill>
                <a:latin typeface="Verdana" pitchFamily="34" charset="0"/>
              </a:rPr>
              <a:t>Per </a:t>
            </a:r>
            <a:r>
              <a:rPr lang="sv-SE" sz="1000" dirty="0" err="1" smtClean="0">
                <a:solidFill>
                  <a:schemeClr val="tx1"/>
                </a:solidFill>
                <a:latin typeface="Verdana" pitchFamily="34" charset="0"/>
              </a:rPr>
              <a:t>Mosseby</a:t>
            </a:r>
            <a:endParaRPr lang="sv-SE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>
          <a:xfrm>
            <a:off x="179511" y="-431577"/>
            <a:ext cx="9217025" cy="1484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sv-S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v-S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sv-S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v-SE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Sektionen och programkontoret</a:t>
            </a:r>
            <a:r>
              <a:rPr lang="sv-S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sv-S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v-SE" dirty="0" smtClean="0"/>
              <a:t>Center för </a:t>
            </a:r>
            <a:r>
              <a:rPr lang="sv-SE" dirty="0" err="1" smtClean="0"/>
              <a:t>eSamhället</a:t>
            </a:r>
            <a:r>
              <a:rPr lang="sv-SE" dirty="0" smtClean="0"/>
              <a:t>, </a:t>
            </a:r>
            <a:r>
              <a:rPr lang="sv-SE" dirty="0" err="1" smtClean="0"/>
              <a:t>CeSam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263900"/>
              </p:ext>
            </p:extLst>
          </p:nvPr>
        </p:nvGraphicFramePr>
        <p:xfrm>
          <a:off x="179512" y="1240160"/>
          <a:ext cx="8856984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179512" y="5108112"/>
            <a:ext cx="8856984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sv-SE" sz="1200" dirty="0">
                <a:solidFill>
                  <a:prstClr val="white"/>
                </a:solidFill>
                <a:cs typeface="Arial" charset="0"/>
              </a:rPr>
              <a:t>Grundläggande strukturella </a:t>
            </a:r>
            <a:r>
              <a:rPr lang="sv-SE" sz="1200" dirty="0" smtClean="0">
                <a:solidFill>
                  <a:prstClr val="white"/>
                </a:solidFill>
                <a:cs typeface="Arial" charset="0"/>
              </a:rPr>
              <a:t>förutsättningar (arkitektur, säkerhet, lagar), Ulf </a:t>
            </a:r>
            <a:r>
              <a:rPr lang="sv-SE" sz="1200" dirty="0">
                <a:solidFill>
                  <a:prstClr val="white"/>
                </a:solidFill>
                <a:cs typeface="Arial" charset="0"/>
              </a:rPr>
              <a:t>Palmgren, Jeanna </a:t>
            </a:r>
            <a:r>
              <a:rPr lang="sv-SE" sz="1200" dirty="0" smtClean="0">
                <a:solidFill>
                  <a:prstClr val="white"/>
                </a:solidFill>
                <a:cs typeface="Arial" charset="0"/>
              </a:rPr>
              <a:t>Thorslund, Sara Meunier</a:t>
            </a:r>
            <a:endParaRPr lang="sv-SE" sz="12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79512" y="1124744"/>
            <a:ext cx="8856984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sv-SE" sz="1200" dirty="0" smtClean="0">
                <a:solidFill>
                  <a:prstClr val="white"/>
                </a:solidFill>
                <a:cs typeface="Arial" charset="0"/>
              </a:rPr>
              <a:t>Sektionschef Åsa Zetterberg</a:t>
            </a:r>
            <a:endParaRPr lang="sv-SE" sz="12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4869160"/>
            <a:ext cx="8856984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>
            <a:defPPr>
              <a:defRPr lang="sv-SE"/>
            </a:defPPr>
            <a:lvl1pPr algn="ctr" eaLnBrk="0" hangingPunct="0">
              <a:defRPr sz="1200">
                <a:solidFill>
                  <a:prstClr val="white"/>
                </a:solidFill>
                <a:cs typeface="Arial" charset="0"/>
              </a:defRPr>
            </a:lvl1pPr>
          </a:lstStyle>
          <a:p>
            <a:r>
              <a:rPr lang="sv-SE" dirty="0"/>
              <a:t>Gemensamma funktioner och tjänster, Anna Gillquist</a:t>
            </a:r>
          </a:p>
        </p:txBody>
      </p:sp>
    </p:spTree>
    <p:extLst>
      <p:ext uri="{BB962C8B-B14F-4D97-AF65-F5344CB8AC3E}">
        <p14:creationId xmlns:p14="http://schemas.microsoft.com/office/powerpoint/2010/main" val="42505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CeSam</a:t>
            </a:r>
            <a:r>
              <a:rPr lang="sv-SE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sv-SE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v-SE" dirty="0" smtClean="0"/>
              <a:t>Medlemsförankring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323528" y="1600202"/>
            <a:ext cx="4464496" cy="427707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v-SE" sz="1800" dirty="0"/>
              <a:t>S</a:t>
            </a:r>
            <a:r>
              <a:rPr lang="sv-SE" sz="1800" dirty="0" smtClean="0"/>
              <a:t>tyrelse och beredningar</a:t>
            </a:r>
          </a:p>
          <a:p>
            <a:pPr>
              <a:buFont typeface="Arial" pitchFamily="34" charset="0"/>
              <a:buChar char="•"/>
            </a:pPr>
            <a:r>
              <a:rPr lang="sv-SE" sz="1800" dirty="0" err="1" smtClean="0"/>
              <a:t>CeSams</a:t>
            </a:r>
            <a:r>
              <a:rPr lang="sv-SE" sz="1800" dirty="0" smtClean="0"/>
              <a:t> </a:t>
            </a:r>
            <a:r>
              <a:rPr lang="sv-SE" sz="1800" dirty="0"/>
              <a:t>strategiska </a:t>
            </a:r>
            <a:r>
              <a:rPr lang="sv-SE" sz="1800" dirty="0" smtClean="0"/>
              <a:t>ledningsgrupp </a:t>
            </a:r>
            <a:endParaRPr lang="sv-SE" sz="1800" dirty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Regionalt nätverk för e-samhället</a:t>
            </a:r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Regionalt nätverk e-hälsosamordnare</a:t>
            </a:r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Arkitekturnätverk för digital samverkan</a:t>
            </a:r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Styr- och referensgrupper med stort verksamhetskunnande</a:t>
            </a:r>
            <a:endParaRPr lang="sv-SE" sz="1800" dirty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SKL:s ordinarie chefs- och tjänstemannaträffar</a:t>
            </a:r>
            <a:endParaRPr lang="sv-SE" sz="1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3960440" cy="41044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500" dirty="0" err="1" smtClean="0"/>
              <a:t>CeSams</a:t>
            </a:r>
            <a:r>
              <a:rPr lang="sv-SE" sz="1500" dirty="0" smtClean="0"/>
              <a:t> </a:t>
            </a:r>
            <a:r>
              <a:rPr lang="sv-SE" sz="1500" dirty="0"/>
              <a:t>strategiska </a:t>
            </a:r>
            <a:r>
              <a:rPr lang="sv-SE" sz="1500" dirty="0" smtClean="0"/>
              <a:t>ledningsgrupp: </a:t>
            </a:r>
            <a:endParaRPr lang="sv-SE" sz="1500" dirty="0"/>
          </a:p>
          <a:p>
            <a:r>
              <a:rPr lang="sv-SE" sz="1500" dirty="0" smtClean="0"/>
              <a:t>Anders Mellberg, </a:t>
            </a:r>
            <a:r>
              <a:rPr lang="sv-SE" sz="1500" dirty="0"/>
              <a:t>Malmö</a:t>
            </a:r>
          </a:p>
          <a:p>
            <a:r>
              <a:rPr lang="sv-SE" sz="1500" dirty="0"/>
              <a:t>Martin Andreae, Södertälje</a:t>
            </a:r>
          </a:p>
          <a:p>
            <a:r>
              <a:rPr lang="sv-SE" sz="1500" dirty="0"/>
              <a:t>Anna-Lena Cederström, Region Blekinge</a:t>
            </a:r>
          </a:p>
          <a:p>
            <a:r>
              <a:rPr lang="sv-SE" sz="1500" dirty="0"/>
              <a:t>Joachim Danielsson, Uppsala</a:t>
            </a:r>
          </a:p>
          <a:p>
            <a:r>
              <a:rPr lang="sv-SE" sz="1500" dirty="0"/>
              <a:t>Staffan Ingvarsson, Stockholm</a:t>
            </a:r>
          </a:p>
          <a:p>
            <a:r>
              <a:rPr lang="sv-SE" sz="1500" dirty="0"/>
              <a:t>Helena </a:t>
            </a:r>
            <a:r>
              <a:rPr lang="sv-SE" sz="1500" dirty="0" err="1"/>
              <a:t>Mehner</a:t>
            </a:r>
            <a:r>
              <a:rPr lang="sv-SE" sz="1500" dirty="0"/>
              <a:t>, Göteborg</a:t>
            </a:r>
          </a:p>
          <a:p>
            <a:r>
              <a:rPr lang="sv-SE" sz="1500" dirty="0"/>
              <a:t>Göran Persson, Karlshamn</a:t>
            </a:r>
          </a:p>
          <a:p>
            <a:r>
              <a:rPr lang="sv-SE" sz="1500" dirty="0"/>
              <a:t>Anna </a:t>
            </a:r>
            <a:r>
              <a:rPr lang="sv-SE" sz="1500" dirty="0" err="1"/>
              <a:t>Sandborgh</a:t>
            </a:r>
            <a:r>
              <a:rPr lang="sv-SE" sz="1500" dirty="0"/>
              <a:t>, Karlstad</a:t>
            </a:r>
          </a:p>
          <a:p>
            <a:r>
              <a:rPr lang="sv-SE" sz="1500" dirty="0"/>
              <a:t>Kristina Sundin Jonsson, Skellefteå </a:t>
            </a:r>
          </a:p>
          <a:p>
            <a:r>
              <a:rPr lang="sv-SE" sz="1500" dirty="0"/>
              <a:t>Annika Wennerblom, </a:t>
            </a:r>
            <a:r>
              <a:rPr lang="sv-SE" sz="1500" dirty="0" smtClean="0"/>
              <a:t>Trollhättan</a:t>
            </a:r>
          </a:p>
          <a:p>
            <a:r>
              <a:rPr lang="sv-SE" sz="1500" dirty="0" smtClean="0"/>
              <a:t>Tillfrågade landstingsdirektörer</a:t>
            </a:r>
            <a:endParaRPr lang="sv-SE" sz="1500" dirty="0"/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19534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43608" y="836712"/>
            <a:ext cx="684076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100" dirty="0">
              <a:solidFill>
                <a:srgbClr val="000000"/>
              </a:solidFill>
            </a:endParaRPr>
          </a:p>
          <a:p>
            <a:r>
              <a:rPr lang="sv-SE" sz="2400" b="1" dirty="0"/>
              <a:t>Uppdrag </a:t>
            </a:r>
            <a:r>
              <a:rPr lang="sv-SE" sz="2800" b="1" dirty="0" err="1"/>
              <a:t>CeSam</a:t>
            </a:r>
            <a:r>
              <a:rPr lang="sv-SE" sz="2800" b="1" dirty="0"/>
              <a:t> </a:t>
            </a:r>
            <a:endParaRPr lang="sv-SE" sz="2800" dirty="0"/>
          </a:p>
          <a:p>
            <a:endParaRPr lang="sv-SE" sz="2000" b="1" dirty="0" smtClean="0">
              <a:solidFill>
                <a:srgbClr val="FF0000"/>
              </a:solidFill>
              <a:latin typeface="Georgia"/>
            </a:endParaRPr>
          </a:p>
          <a:p>
            <a:r>
              <a:rPr lang="sv-SE" sz="2000" b="1" dirty="0" smtClean="0">
                <a:solidFill>
                  <a:srgbClr val="FF0000"/>
                </a:solidFill>
                <a:latin typeface="Georgia"/>
              </a:rPr>
              <a:t>Motor </a:t>
            </a:r>
            <a:r>
              <a:rPr lang="sv-SE" sz="2000" b="1" dirty="0">
                <a:solidFill>
                  <a:srgbClr val="FF0000"/>
                </a:solidFill>
                <a:latin typeface="Georgia"/>
              </a:rPr>
              <a:t>och samordnande aktör </a:t>
            </a:r>
            <a:r>
              <a:rPr lang="sv-SE" sz="2000" dirty="0">
                <a:latin typeface="Georgia"/>
              </a:rPr>
              <a:t>inom kommunal sektor kring innovation, digitala välfärdstjänster och verksamhetsutveckling som tar stöd av digitalisering. </a:t>
            </a:r>
          </a:p>
          <a:p>
            <a:pPr>
              <a:buFont typeface="Arial" pitchFamily="34" charset="0"/>
              <a:buChar char="•"/>
            </a:pPr>
            <a:endParaRPr lang="sv-SE" sz="2000" dirty="0" smtClean="0">
              <a:latin typeface="Georgia"/>
            </a:endParaRPr>
          </a:p>
          <a:p>
            <a:r>
              <a:rPr lang="sv-SE" sz="2000" dirty="0" err="1" smtClean="0">
                <a:latin typeface="Georgia"/>
              </a:rPr>
              <a:t>CeSam</a:t>
            </a:r>
            <a:r>
              <a:rPr lang="sv-SE" sz="2000" dirty="0" smtClean="0">
                <a:latin typeface="Georgia"/>
              </a:rPr>
              <a:t> </a:t>
            </a:r>
            <a:r>
              <a:rPr lang="sv-SE" sz="2000" dirty="0">
                <a:latin typeface="Georgia"/>
              </a:rPr>
              <a:t>ska: </a:t>
            </a:r>
          </a:p>
          <a:p>
            <a:r>
              <a:rPr lang="sv-SE" dirty="0"/>
              <a:t>-</a:t>
            </a:r>
            <a:r>
              <a:rPr lang="sv-SE" dirty="0">
                <a:latin typeface="Georgia"/>
              </a:rPr>
              <a:t>Driva på och koordinera </a:t>
            </a:r>
            <a:r>
              <a:rPr lang="sv-SE" b="1" dirty="0">
                <a:solidFill>
                  <a:srgbClr val="FF0000"/>
                </a:solidFill>
                <a:latin typeface="Georgia"/>
              </a:rPr>
              <a:t>grundläggande strukturella förutsättningar </a:t>
            </a:r>
            <a:r>
              <a:rPr lang="sv-SE" dirty="0">
                <a:latin typeface="Georgia"/>
              </a:rPr>
              <a:t>för utvecklingen (arkitektur, säkerhet, lagar och affärsmodeller). </a:t>
            </a:r>
          </a:p>
          <a:p>
            <a:r>
              <a:rPr lang="sv-SE" dirty="0"/>
              <a:t>-</a:t>
            </a:r>
            <a:r>
              <a:rPr lang="sv-SE" dirty="0">
                <a:latin typeface="Georgia"/>
              </a:rPr>
              <a:t>Driva på och koordinera </a:t>
            </a:r>
            <a:r>
              <a:rPr lang="sv-SE" b="1" dirty="0">
                <a:solidFill>
                  <a:srgbClr val="FF0000"/>
                </a:solidFill>
                <a:latin typeface="Georgia"/>
              </a:rPr>
              <a:t>utvecklingsprojekt</a:t>
            </a:r>
            <a:r>
              <a:rPr lang="sv-SE" dirty="0">
                <a:latin typeface="Georgia"/>
              </a:rPr>
              <a:t>, t.ex. med syfte att ta fram processbeskrivningar och kravspecifikationer, genomföra </a:t>
            </a:r>
            <a:r>
              <a:rPr lang="sv-SE" b="1" dirty="0">
                <a:solidFill>
                  <a:srgbClr val="FF0000"/>
                </a:solidFill>
                <a:latin typeface="Georgia"/>
              </a:rPr>
              <a:t>samordnade upphandlingar och pilotverksamheter</a:t>
            </a:r>
            <a:r>
              <a:rPr lang="sv-SE" dirty="0">
                <a:latin typeface="Georgia"/>
              </a:rPr>
              <a:t>, samt att utveckla för sektorn gemensamma digitala tjänster. </a:t>
            </a:r>
          </a:p>
          <a:p>
            <a:r>
              <a:rPr lang="sv-SE" dirty="0"/>
              <a:t>-</a:t>
            </a:r>
            <a:r>
              <a:rPr lang="sv-SE" dirty="0">
                <a:latin typeface="Georgia"/>
              </a:rPr>
              <a:t>Ge</a:t>
            </a:r>
            <a:r>
              <a:rPr lang="sv-SE" b="1" dirty="0">
                <a:solidFill>
                  <a:srgbClr val="FF0000"/>
                </a:solidFill>
                <a:latin typeface="Georgia"/>
              </a:rPr>
              <a:t> råd och vägledning</a:t>
            </a:r>
            <a:r>
              <a:rPr lang="sv-SE" dirty="0">
                <a:latin typeface="Georgia"/>
              </a:rPr>
              <a:t>. </a:t>
            </a:r>
          </a:p>
          <a:p>
            <a:r>
              <a:rPr lang="sv-SE" dirty="0"/>
              <a:t>-</a:t>
            </a:r>
            <a:r>
              <a:rPr lang="sv-SE" dirty="0">
                <a:latin typeface="Georgia"/>
              </a:rPr>
              <a:t>Bedriva</a:t>
            </a:r>
            <a:r>
              <a:rPr lang="sv-SE" b="1" dirty="0">
                <a:solidFill>
                  <a:srgbClr val="FF0000"/>
                </a:solidFill>
                <a:latin typeface="Georgia"/>
              </a:rPr>
              <a:t> lobbying</a:t>
            </a:r>
            <a:r>
              <a:rPr lang="sv-SE" dirty="0">
                <a:latin typeface="Georgi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98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SKL Grå">
  <a:themeElements>
    <a:clrScheme name="SKL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006428"/>
      </a:accent1>
      <a:accent2>
        <a:srgbClr val="005A9B"/>
      </a:accent2>
      <a:accent3>
        <a:srgbClr val="B9141E"/>
      </a:accent3>
      <a:accent4>
        <a:srgbClr val="5A5A96"/>
      </a:accent4>
      <a:accent5>
        <a:srgbClr val="8C7D6E"/>
      </a:accent5>
      <a:accent6>
        <a:srgbClr val="E6460A"/>
      </a:accent6>
      <a:hlink>
        <a:srgbClr val="0000FF"/>
      </a:hlink>
      <a:folHlink>
        <a:srgbClr val="800080"/>
      </a:folHlink>
    </a:clrScheme>
    <a:fontScheme name="_SK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5_Office-tema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-tema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SKL Grå">
  <a:themeElements>
    <a:clrScheme name="SKL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006428"/>
      </a:accent1>
      <a:accent2>
        <a:srgbClr val="005A9B"/>
      </a:accent2>
      <a:accent3>
        <a:srgbClr val="B9141E"/>
      </a:accent3>
      <a:accent4>
        <a:srgbClr val="5A5A96"/>
      </a:accent4>
      <a:accent5>
        <a:srgbClr val="8C7D6E"/>
      </a:accent5>
      <a:accent6>
        <a:srgbClr val="E6460A"/>
      </a:accent6>
      <a:hlink>
        <a:srgbClr val="0000FF"/>
      </a:hlink>
      <a:folHlink>
        <a:srgbClr val="800080"/>
      </a:folHlink>
    </a:clrScheme>
    <a:fontScheme name="_SK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14549</TotalTime>
  <Words>973</Words>
  <Application>Microsoft Office PowerPoint</Application>
  <PresentationFormat>Bildspel på skärmen (4:3)</PresentationFormat>
  <Paragraphs>361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31</vt:i4>
      </vt:variant>
    </vt:vector>
  </HeadingPairs>
  <TitlesOfParts>
    <vt:vector size="34" baseType="lpstr">
      <vt:lpstr>SKL Grå</vt:lpstr>
      <vt:lpstr>5_Office-tema</vt:lpstr>
      <vt:lpstr>1_SKL Grå</vt:lpstr>
      <vt:lpstr>Den digitala vägen till morgondagens vård och omsorg</vt:lpstr>
      <vt:lpstr>Agenda </vt:lpstr>
      <vt:lpstr>Utgångspunkter för SKL:s arbete med digitalisering </vt:lpstr>
      <vt:lpstr>Strategi och handlingsplan  för eSamhället</vt:lpstr>
      <vt:lpstr>SKL inrättade 2011 Beredningen för eSamhället </vt:lpstr>
      <vt:lpstr>PowerPoint-presentation</vt:lpstr>
      <vt:lpstr>  Sektionen och programkontoret Center för eSamhället, CeSam</vt:lpstr>
      <vt:lpstr>CeSam  Medlemsförankring</vt:lpstr>
      <vt:lpstr>PowerPoint-presentation</vt:lpstr>
      <vt:lpstr>Exempel på SKL:s insatser på ehälsoområdet</vt:lpstr>
      <vt:lpstr>Målsättning 2015</vt:lpstr>
      <vt:lpstr>eHälsa  som möjliggörare och katalysator </vt:lpstr>
      <vt:lpstr>Mål – Nationell eHälsa</vt:lpstr>
      <vt:lpstr>Grundläggande förutsättningar för utveckling av eHälsa</vt:lpstr>
      <vt:lpstr>eHälsa - brukare</vt:lpstr>
      <vt:lpstr>eHälsa-kärnverksamhet</vt:lpstr>
      <vt:lpstr>eHälsa- ledning och styrning</vt:lpstr>
      <vt:lpstr>eHälsa-stödjande processer</vt:lpstr>
      <vt:lpstr>eHälsa-medborgare</vt:lpstr>
      <vt:lpstr>eHälsa-samverkan</vt:lpstr>
      <vt:lpstr>Samspel och integration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Framtidens verksamhetssystem inom Socialtjänsten</vt:lpstr>
      <vt:lpstr>PowerPoint-presentation</vt:lpstr>
      <vt:lpstr>Samspel och integration</vt:lpstr>
      <vt:lpstr>Sammanhållen kravspecifikation för framtidens verksamhetssystem inom Socialtjänsten</vt:lpstr>
      <vt:lpstr>Tack!  Hör gärna av er med frågor och inspel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Learningpoint</dc:creator>
  <cp:lastModifiedBy>Brodin Anna-Greta</cp:lastModifiedBy>
  <cp:revision>663</cp:revision>
  <cp:lastPrinted>2014-10-13T08:35:23Z</cp:lastPrinted>
  <dcterms:created xsi:type="dcterms:W3CDTF">2010-02-19T14:28:28Z</dcterms:created>
  <dcterms:modified xsi:type="dcterms:W3CDTF">2014-11-25T12:35:49Z</dcterms:modified>
</cp:coreProperties>
</file>