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48" r:id="rId2"/>
  </p:sldMasterIdLst>
  <p:notesMasterIdLst>
    <p:notesMasterId r:id="rId20"/>
  </p:notesMasterIdLst>
  <p:handoutMasterIdLst>
    <p:handoutMasterId r:id="rId21"/>
  </p:handoutMasterIdLst>
  <p:sldIdLst>
    <p:sldId id="334" r:id="rId3"/>
    <p:sldId id="270" r:id="rId4"/>
    <p:sldId id="283" r:id="rId5"/>
    <p:sldId id="275" r:id="rId6"/>
    <p:sldId id="336" r:id="rId7"/>
    <p:sldId id="337" r:id="rId8"/>
    <p:sldId id="338" r:id="rId9"/>
    <p:sldId id="339" r:id="rId10"/>
    <p:sldId id="340" r:id="rId11"/>
    <p:sldId id="289" r:id="rId12"/>
    <p:sldId id="256" r:id="rId13"/>
    <p:sldId id="257" r:id="rId14"/>
    <p:sldId id="258" r:id="rId15"/>
    <p:sldId id="259" r:id="rId16"/>
    <p:sldId id="266" r:id="rId17"/>
    <p:sldId id="293" r:id="rId18"/>
    <p:sldId id="341" r:id="rId1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03439-164B-15BF-06AB-EA17006D09EB}" name="Victoria Bertilsson" initials="VB" userId="S::victoria.bertilsson@regionvasterbotten.se::f6e9081e-8cf2-4f27-950f-2c18f030afa2" providerId="AD"/>
  <p188:author id="{76082C60-547F-2EA7-45A8-922F44C01100}" name="Katarina A Lindahl" initials="KAL" userId="S::katarina.a.lindahl@regionvasterbotten.se::19a9ba80-5847-43e4-af15-c9f36da666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60"/>
  </p:normalViewPr>
  <p:slideViewPr>
    <p:cSldViewPr snapToGrid="0">
      <p:cViewPr varScale="1">
        <p:scale>
          <a:sx n="38" d="100"/>
          <a:sy n="38" d="100"/>
        </p:scale>
        <p:origin x="48" y="1584"/>
      </p:cViewPr>
      <p:guideLst/>
    </p:cSldViewPr>
  </p:slideViewPr>
  <p:notesTextViewPr>
    <p:cViewPr>
      <p:scale>
        <a:sx n="1" d="1"/>
        <a:sy n="1" d="1"/>
      </p:scale>
      <p:origin x="0" y="0"/>
    </p:cViewPr>
  </p:notesTextViewPr>
  <p:notesViewPr>
    <p:cSldViewPr snapToGrid="0">
      <p:cViewPr varScale="1">
        <p:scale>
          <a:sx n="101" d="100"/>
          <a:sy n="101" d="100"/>
        </p:scale>
        <p:origin x="3552"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3097E9A-00B2-45B0-93A9-8DF4A58AC3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C6B59F06-AB7A-4F07-BFC7-406FF7A3E1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0129A4-4D42-4EAC-9A46-03455E896516}" type="datetimeFigureOut">
              <a:rPr lang="sv-SE" smtClean="0"/>
              <a:t>2023-02-22</a:t>
            </a:fld>
            <a:endParaRPr lang="sv-SE"/>
          </a:p>
        </p:txBody>
      </p:sp>
      <p:sp>
        <p:nvSpPr>
          <p:cNvPr id="4" name="Platshållare för sidfot 3">
            <a:extLst>
              <a:ext uri="{FF2B5EF4-FFF2-40B4-BE49-F238E27FC236}">
                <a16:creationId xmlns:a16="http://schemas.microsoft.com/office/drawing/2014/main" id="{47C1718C-9FDC-4B24-A4B8-FBF2BA956C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AE11C85C-99F5-47AA-B8CF-6F16ADEE4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C4907B-243B-47B6-95A8-0D880D94DF76}" type="slidenum">
              <a:rPr lang="sv-SE" smtClean="0"/>
              <a:t>‹#›</a:t>
            </a:fld>
            <a:endParaRPr lang="sv-SE"/>
          </a:p>
        </p:txBody>
      </p:sp>
    </p:spTree>
    <p:extLst>
      <p:ext uri="{BB962C8B-B14F-4D97-AF65-F5344CB8AC3E}">
        <p14:creationId xmlns:p14="http://schemas.microsoft.com/office/powerpoint/2010/main" val="2214226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CE325-E448-479B-A18C-6850716CE183}" type="datetimeFigureOut">
              <a:rPr lang="sv-SE" smtClean="0"/>
              <a:t>2023-02-22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410ED-FC2F-4F89-86E4-3962BDFE5E8F}" type="slidenum">
              <a:rPr lang="sv-SE" smtClean="0"/>
              <a:t>‹#›</a:t>
            </a:fld>
            <a:endParaRPr lang="sv-SE"/>
          </a:p>
        </p:txBody>
      </p:sp>
    </p:spTree>
    <p:extLst>
      <p:ext uri="{BB962C8B-B14F-4D97-AF65-F5344CB8AC3E}">
        <p14:creationId xmlns:p14="http://schemas.microsoft.com/office/powerpoint/2010/main" val="2593201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a:solidFill>
                  <a:schemeClr val="tx1"/>
                </a:solidFill>
                <a:effectLst/>
                <a:latin typeface="+mn-lt"/>
                <a:ea typeface="+mn-ea"/>
                <a:cs typeface="+mn-cs"/>
              </a:rPr>
              <a:t>Omställningen till nära vård är inte en traditionell organisationsförändring. Nära vård börjar hos Märta, Kalle och Leila; hur vi utifrån enskilda människors situation och behov kan bidra till en så god hälsa som möjligt. Nära vård handlar om att vi ska kunna leva med fokus på livet och inte vården. </a:t>
            </a:r>
            <a:endParaRPr lang="sv-SE" b="0"/>
          </a:p>
        </p:txBody>
      </p:sp>
      <p:sp>
        <p:nvSpPr>
          <p:cNvPr id="4" name="Platshållare för bildnummer 3"/>
          <p:cNvSpPr>
            <a:spLocks noGrp="1"/>
          </p:cNvSpPr>
          <p:nvPr>
            <p:ph type="sldNum" sz="quarter" idx="10"/>
          </p:nvPr>
        </p:nvSpPr>
        <p:spPr/>
        <p:txBody>
          <a:bodyPr/>
          <a:lstStyle/>
          <a:p>
            <a:fld id="{A8FEEE50-C068-4CFE-88D2-7E8E5C4564BC}" type="slidenum">
              <a:rPr lang="sv-SE" smtClean="0"/>
              <a:t>2</a:t>
            </a:fld>
            <a:endParaRPr lang="sv-SE"/>
          </a:p>
        </p:txBody>
      </p:sp>
    </p:spTree>
    <p:extLst>
      <p:ext uri="{BB962C8B-B14F-4D97-AF65-F5344CB8AC3E}">
        <p14:creationId xmlns:p14="http://schemas.microsoft.com/office/powerpoint/2010/main" val="248204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lnSpc>
                <a:spcPts val="1200"/>
              </a:lnSpc>
              <a:spcAft>
                <a:spcPts val="1000"/>
              </a:spcAft>
              <a:buFontTx/>
              <a:buChar char="-"/>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Nödvändigt för att klara av framtiden, </a:t>
            </a:r>
            <a:r>
              <a:rPr lang="sv-SE" sz="2800" dirty="0"/>
              <a:t>under den kommande 10-årsperioden prognostiseras gruppen 80 år och äldre att öka med cirka 50 procent.</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nSpc>
                <a:spcPts val="1200"/>
              </a:lnSpc>
              <a:spcAft>
                <a:spcPts val="1000"/>
              </a:spcAft>
              <a:buFontTx/>
              <a:buChar char="-"/>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Fler lever med kroniska sjukdomar, ofta 2-3 stycken, vilket har ändrat våra behov </a:t>
            </a:r>
          </a:p>
          <a:p>
            <a:pPr marL="285750" indent="-285750">
              <a:lnSpc>
                <a:spcPts val="1200"/>
              </a:lnSpc>
              <a:spcAft>
                <a:spcPts val="1000"/>
              </a:spcAft>
              <a:buFontTx/>
              <a:buChar char="-"/>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Digital utveckling har ändrat förväntningar och levnadssätt – och möjligheterna! </a:t>
            </a:r>
          </a:p>
          <a:p>
            <a:pPr marL="285750" indent="-285750">
              <a:lnSpc>
                <a:spcPts val="1200"/>
              </a:lnSpc>
              <a:spcAft>
                <a:spcPts val="1000"/>
              </a:spcAft>
              <a:buFontTx/>
              <a:buChar char="-"/>
            </a:pPr>
            <a:r>
              <a:rPr lang="sv-SE" sz="1800" dirty="0">
                <a:effectLst/>
                <a:latin typeface="Times New Roman"/>
                <a:ea typeface="Times New Roman" panose="02020603050405020304" pitchFamily="18" charset="0"/>
                <a:cs typeface="Times New Roman"/>
              </a:rPr>
              <a:t>Vi måste säkerställa att alla får den </a:t>
            </a:r>
            <a:r>
              <a:rPr lang="sv-SE" sz="1800" dirty="0">
                <a:latin typeface="Times New Roman"/>
                <a:ea typeface="Times New Roman" panose="02020603050405020304" pitchFamily="18" charset="0"/>
                <a:cs typeface="Times New Roman"/>
              </a:rPr>
              <a:t>vård och omsorg </a:t>
            </a:r>
            <a:r>
              <a:rPr lang="sv-SE" sz="1800" dirty="0">
                <a:effectLst/>
                <a:latin typeface="Times New Roman"/>
                <a:ea typeface="Times New Roman" panose="02020603050405020304" pitchFamily="18" charset="0"/>
                <a:cs typeface="Times New Roman"/>
              </a:rPr>
              <a:t>de behöver för att kunna leva ett bra liv! Vård och omsorg måste anpassas efter varje persons förutsättningar.</a:t>
            </a:r>
            <a:r>
              <a:rPr lang="sv-SE" sz="1800" dirty="0">
                <a:latin typeface="Times New Roman"/>
                <a:ea typeface="Times New Roman" panose="02020603050405020304" pitchFamily="18" charset="0"/>
                <a:cs typeface="Times New Roman"/>
              </a:rPr>
              <a:t> </a:t>
            </a:r>
            <a:endParaRPr lang="sv-SE" sz="1800" dirty="0">
              <a:effectLst/>
              <a:latin typeface="Times New Roman"/>
              <a:ea typeface="Times New Roman" panose="02020603050405020304" pitchFamily="18" charset="0"/>
              <a:cs typeface="Times New Roman" panose="02020603050405020304" pitchFamily="18" charset="0"/>
            </a:endParaRPr>
          </a:p>
          <a:p>
            <a:pPr>
              <a:lnSpc>
                <a:spcPts val="1200"/>
              </a:lnSpc>
              <a:spcAft>
                <a:spcPts val="1000"/>
              </a:spcAft>
            </a:pPr>
            <a:endParaRPr lang="sv-SE" sz="1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Mot denna bakgrund behöver vi utveckla nya tjänster och arbetssätt samt leda tillsammans i system, snarare än enbart i våra enskilda organisationer, samt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samskapa</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med invånare, patienter och närstående.</a:t>
            </a:r>
          </a:p>
          <a:p>
            <a:endParaRPr lang="sv-SE"/>
          </a:p>
        </p:txBody>
      </p:sp>
      <p:sp>
        <p:nvSpPr>
          <p:cNvPr id="4" name="Platshållare för bildnummer 3"/>
          <p:cNvSpPr>
            <a:spLocks noGrp="1"/>
          </p:cNvSpPr>
          <p:nvPr>
            <p:ph type="sldNum" sz="quarter" idx="5"/>
          </p:nvPr>
        </p:nvSpPr>
        <p:spPr/>
        <p:txBody>
          <a:bodyPr/>
          <a:lstStyle/>
          <a:p>
            <a:fld id="{E41CC0A0-101B-415F-89A6-F115079041E4}" type="slidenum">
              <a:rPr lang="sv-SE" smtClean="0"/>
              <a:t>3</a:t>
            </a:fld>
            <a:endParaRPr lang="sv-SE"/>
          </a:p>
        </p:txBody>
      </p:sp>
    </p:spTree>
    <p:extLst>
      <p:ext uri="{BB962C8B-B14F-4D97-AF65-F5344CB8AC3E}">
        <p14:creationId xmlns:p14="http://schemas.microsoft.com/office/powerpoint/2010/main" val="261346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kern="1200" dirty="0">
                <a:solidFill>
                  <a:schemeClr val="tx1"/>
                </a:solidFill>
                <a:effectLst/>
                <a:latin typeface="+mn-lt"/>
                <a:ea typeface="+mn-ea"/>
                <a:cs typeface="+mn-cs"/>
              </a:rPr>
              <a:t>Vi gör redan mycket bra, men vi kan alltid bli bättre!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kern="1200" dirty="0">
                <a:solidFill>
                  <a:schemeClr val="tx1"/>
                </a:solidFill>
                <a:effectLst/>
                <a:latin typeface="+mn-lt"/>
                <a:ea typeface="+mn-ea"/>
                <a:cs typeface="+mn-cs"/>
              </a:rPr>
              <a:t>Nära vård innebär inte bara personen i fokus, utan personens fokus i fokus!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kern="1200" dirty="0">
                <a:solidFill>
                  <a:schemeClr val="tx1"/>
                </a:solidFill>
                <a:effectLst/>
                <a:latin typeface="+mn-lt"/>
                <a:ea typeface="+mn-ea"/>
                <a:cs typeface="+mn-cs"/>
              </a:rPr>
              <a:t>Nära vård = fokusförflyttningar – en rörelse mot </a:t>
            </a:r>
            <a:r>
              <a:rPr lang="sv-SE" sz="1200" kern="1200" dirty="0" err="1">
                <a:solidFill>
                  <a:schemeClr val="tx1"/>
                </a:solidFill>
                <a:effectLst/>
                <a:latin typeface="+mn-lt"/>
                <a:ea typeface="+mn-ea"/>
                <a:cs typeface="+mn-cs"/>
              </a:rPr>
              <a:t>nyläget</a:t>
            </a:r>
            <a:r>
              <a:rPr lang="sv-SE" sz="1200" kern="1200" dirty="0">
                <a:solidFill>
                  <a:schemeClr val="tx1"/>
                </a:solidFill>
                <a:effectLst/>
                <a:latin typeface="+mn-lt"/>
                <a:ea typeface="+mn-ea"/>
                <a:cs typeface="+mn-cs"/>
              </a:rPr>
              <a:t> </a:t>
            </a:r>
          </a:p>
          <a:p>
            <a:pPr marL="171450" indent="-171450">
              <a:buFontTx/>
              <a:buChar char="-"/>
              <a:defRPr/>
            </a:pPr>
            <a:r>
              <a:rPr lang="sv-SE" sz="1200" kern="1200" dirty="0">
                <a:solidFill>
                  <a:schemeClr val="tx1"/>
                </a:solidFill>
                <a:effectLst/>
                <a:latin typeface="+mn-lt"/>
                <a:ea typeface="+mn-ea"/>
                <a:cs typeface="+mn-cs"/>
              </a:rPr>
              <a:t>Diskutera gärna hur en eller flera av fokusförflyttningarna skulle kunna synas i er verksamhet. Ex. Hur kan ni göra en patient till en aktiv medskapare istället för passiv mottagare? </a:t>
            </a:r>
            <a:r>
              <a:rPr lang="sv-SE" dirty="0"/>
              <a:t>Kan ni samordna era vård- och omsorgsinsatser på ett bättre sätt utefter brukarens behov?</a:t>
            </a:r>
            <a:endParaRPr lang="sv-SE" sz="1200" kern="1200" dirty="0">
              <a:solidFill>
                <a:schemeClr val="tx1"/>
              </a:solidFill>
              <a:effectLst/>
              <a:latin typeface="+mn-lt"/>
              <a:cs typeface="Calibri"/>
            </a:endParaRPr>
          </a:p>
        </p:txBody>
      </p:sp>
      <p:sp>
        <p:nvSpPr>
          <p:cNvPr id="4" name="Platshållare för bildnummer 3"/>
          <p:cNvSpPr>
            <a:spLocks noGrp="1"/>
          </p:cNvSpPr>
          <p:nvPr>
            <p:ph type="sldNum" sz="quarter" idx="5"/>
          </p:nvPr>
        </p:nvSpPr>
        <p:spPr/>
        <p:txBody>
          <a:bodyPr/>
          <a:lstStyle/>
          <a:p>
            <a:fld id="{E41CC0A0-101B-415F-89A6-F115079041E4}" type="slidenum">
              <a:rPr lang="sv-SE" smtClean="0"/>
              <a:t>4</a:t>
            </a:fld>
            <a:endParaRPr lang="sv-SE"/>
          </a:p>
        </p:txBody>
      </p:sp>
    </p:spTree>
    <p:extLst>
      <p:ext uri="{BB962C8B-B14F-4D97-AF65-F5344CB8AC3E}">
        <p14:creationId xmlns:p14="http://schemas.microsoft.com/office/powerpoint/2010/main" val="165975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Tx/>
              <a:buChar char="-"/>
            </a:pPr>
            <a:r>
              <a:rPr lang="sv-SE" sz="1200" dirty="0">
                <a:effectLst/>
                <a:latin typeface="Calibri" panose="020F0502020204030204" pitchFamily="34" charset="0"/>
                <a:ea typeface="Calibri" panose="020F0502020204030204" pitchFamily="34" charset="0"/>
              </a:rPr>
              <a:t>Organisationens perspektiv – ett rödljus</a:t>
            </a:r>
          </a:p>
          <a:p>
            <a:pPr marL="285750" indent="-285750">
              <a:buFontTx/>
              <a:buChar char="-"/>
            </a:pPr>
            <a:r>
              <a:rPr lang="sv-SE" sz="1200" dirty="0">
                <a:effectLst/>
                <a:latin typeface="Calibri"/>
                <a:ea typeface="Calibri" panose="020F0502020204030204" pitchFamily="34" charset="0"/>
                <a:cs typeface="Calibri"/>
              </a:rPr>
              <a:t>Personens perspektiv – en helhet med flera delar man måste ta hänsyn till </a:t>
            </a:r>
            <a:r>
              <a:rPr lang="sv-SE" sz="1200" dirty="0">
                <a:latin typeface="Calibri"/>
                <a:ea typeface="Calibri" panose="020F0502020204030204" pitchFamily="34" charset="0"/>
                <a:cs typeface="Calibri"/>
              </a:rPr>
              <a:t>för att kunna köra</a:t>
            </a:r>
            <a:endParaRPr lang="sv-SE" sz="1200" dirty="0">
              <a:effectLst/>
              <a:latin typeface="Calibri" panose="020F0502020204030204" pitchFamily="34" charset="0"/>
              <a:ea typeface="Calibri" panose="020F0502020204030204" pitchFamily="34" charset="0"/>
              <a:cs typeface="Calibri"/>
            </a:endParaRPr>
          </a:p>
          <a:p>
            <a:endParaRPr lang="sv-SE" dirty="0"/>
          </a:p>
        </p:txBody>
      </p:sp>
      <p:sp>
        <p:nvSpPr>
          <p:cNvPr id="4" name="Platshållare för bildnummer 3"/>
          <p:cNvSpPr>
            <a:spLocks noGrp="1"/>
          </p:cNvSpPr>
          <p:nvPr>
            <p:ph type="sldNum" sz="quarter" idx="5"/>
          </p:nvPr>
        </p:nvSpPr>
        <p:spPr/>
        <p:txBody>
          <a:bodyPr/>
          <a:lstStyle/>
          <a:p>
            <a:fld id="{472410ED-FC2F-4F89-86E4-3962BDFE5E8F}" type="slidenum">
              <a:rPr lang="sv-SE" smtClean="0"/>
              <a:t>6</a:t>
            </a:fld>
            <a:endParaRPr lang="sv-SE"/>
          </a:p>
        </p:txBody>
      </p:sp>
    </p:spTree>
    <p:extLst>
      <p:ext uri="{BB962C8B-B14F-4D97-AF65-F5344CB8AC3E}">
        <p14:creationId xmlns:p14="http://schemas.microsoft.com/office/powerpoint/2010/main" val="117134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Tx/>
              <a:buChar char="-"/>
            </a:pPr>
            <a:r>
              <a:rPr lang="sv-SE" sz="1200" kern="1200" dirty="0">
                <a:solidFill>
                  <a:schemeClr val="tx1"/>
                </a:solidFill>
                <a:effectLst/>
                <a:latin typeface="+mn-lt"/>
                <a:ea typeface="+mn-ea"/>
                <a:cs typeface="+mn-cs"/>
              </a:rPr>
              <a:t>Primärvården, såväl kommunernas som regionernas, är basen i Nära vård </a:t>
            </a:r>
          </a:p>
          <a:p>
            <a:pPr marL="171450" indent="-171450">
              <a:buFontTx/>
              <a:buChar char="-"/>
            </a:pPr>
            <a:r>
              <a:rPr lang="sv-SE" sz="1200" kern="1200" dirty="0">
                <a:solidFill>
                  <a:schemeClr val="tx1"/>
                </a:solidFill>
                <a:effectLst/>
                <a:latin typeface="+mn-lt"/>
                <a:ea typeface="+mn-ea"/>
                <a:cs typeface="+mn-cs"/>
              </a:rPr>
              <a:t>Samverka med alla delar i hälso- och sjukvården</a:t>
            </a:r>
            <a:r>
              <a:rPr lang="sv-SE" dirty="0"/>
              <a:t> och omsorgen</a:t>
            </a:r>
            <a:r>
              <a:rPr lang="sv-SE" sz="1200" kern="1200" dirty="0">
                <a:solidFill>
                  <a:schemeClr val="tx1"/>
                </a:solidFill>
                <a:effectLst/>
                <a:latin typeface="+mn-lt"/>
                <a:ea typeface="+mn-ea"/>
                <a:cs typeface="+mn-cs"/>
              </a:rPr>
              <a:t>, även ex. socialtjänst och civilsamhället</a:t>
            </a:r>
            <a:endParaRPr lang="sv-SE" sz="1200" kern="1200" dirty="0">
              <a:solidFill>
                <a:schemeClr val="tx1"/>
              </a:solidFill>
              <a:effectLst/>
              <a:latin typeface="+mn-lt"/>
              <a:cs typeface="Calibri"/>
            </a:endParaRPr>
          </a:p>
          <a:p>
            <a:pPr marL="171450" indent="-171450">
              <a:buFontTx/>
              <a:buChar char="-"/>
            </a:pPr>
            <a:r>
              <a:rPr lang="sv-SE" sz="1200" kern="1200" dirty="0">
                <a:solidFill>
                  <a:schemeClr val="tx1"/>
                </a:solidFill>
                <a:effectLst/>
                <a:latin typeface="+mn-lt"/>
                <a:ea typeface="+mn-ea"/>
                <a:cs typeface="+mn-cs"/>
              </a:rPr>
              <a:t>Det rosa</a:t>
            </a:r>
            <a:r>
              <a:rPr lang="sv-SE" sz="1200" kern="1200" baseline="0" dirty="0">
                <a:solidFill>
                  <a:schemeClr val="tx1"/>
                </a:solidFill>
                <a:effectLst/>
                <a:latin typeface="+mn-lt"/>
                <a:ea typeface="+mn-ea"/>
                <a:cs typeface="+mn-cs"/>
              </a:rPr>
              <a:t> mellanrummet</a:t>
            </a:r>
            <a:r>
              <a:rPr lang="sv-SE" sz="1200" kern="1200" dirty="0">
                <a:solidFill>
                  <a:schemeClr val="tx1"/>
                </a:solidFill>
                <a:effectLst/>
                <a:latin typeface="+mn-lt"/>
                <a:ea typeface="+mn-ea"/>
                <a:cs typeface="+mn-cs"/>
              </a:rPr>
              <a:t> i bilden beskriver den nära vården, en form av samverkanssystem som bildar ett kitt mellan olika verksamheter. </a:t>
            </a:r>
          </a:p>
          <a:p>
            <a:pPr marL="171450" indent="-171450">
              <a:buFontTx/>
              <a:buChar char="-"/>
            </a:pPr>
            <a:r>
              <a:rPr lang="sv-SE" sz="1200" kern="1200" dirty="0">
                <a:solidFill>
                  <a:schemeClr val="tx1"/>
                </a:solidFill>
                <a:effectLst/>
                <a:latin typeface="+mn-lt"/>
                <a:ea typeface="+mn-ea"/>
                <a:cs typeface="+mn-cs"/>
              </a:rPr>
              <a:t>Förståelsen och kunskapen om helheten är en viktig del i Nära vård.  </a:t>
            </a:r>
          </a:p>
          <a:p>
            <a:pPr marL="171450" indent="-171450">
              <a:buFontTx/>
              <a:buChar char="-"/>
            </a:pPr>
            <a:r>
              <a:rPr lang="sv-SE" sz="1200" kern="1200" dirty="0">
                <a:solidFill>
                  <a:schemeClr val="tx1"/>
                </a:solidFill>
                <a:effectLst/>
                <a:latin typeface="+mn-lt"/>
                <a:ea typeface="+mn-ea"/>
                <a:cs typeface="+mn-cs"/>
              </a:rPr>
              <a:t>Skifte från en produktionslogik till en tjänstelogik, där vi fokuserar på det värde </a:t>
            </a:r>
            <a:r>
              <a:rPr lang="sv-SE" dirty="0"/>
              <a:t>personen </a:t>
            </a:r>
            <a:r>
              <a:rPr lang="sv-SE" sz="1200" kern="1200" dirty="0">
                <a:solidFill>
                  <a:schemeClr val="tx1"/>
                </a:solidFill>
                <a:effectLst/>
                <a:latin typeface="+mn-lt"/>
                <a:ea typeface="+mn-ea"/>
                <a:cs typeface="+mn-cs"/>
              </a:rPr>
              <a:t>får ut av tjänsten som helhet. Med ett sådant synsätt blir det viktigt att se till </a:t>
            </a:r>
            <a:r>
              <a:rPr lang="sv-SE" dirty="0"/>
              <a:t>personens</a:t>
            </a:r>
            <a:r>
              <a:rPr lang="sv-SE" sz="1200" kern="1200" dirty="0">
                <a:solidFill>
                  <a:schemeClr val="tx1"/>
                </a:solidFill>
                <a:effectLst/>
                <a:latin typeface="+mn-lt"/>
                <a:ea typeface="+mn-ea"/>
                <a:cs typeface="+mn-cs"/>
              </a:rPr>
              <a:t> hela hälso- och </a:t>
            </a:r>
            <a:r>
              <a:rPr lang="sv-SE" dirty="0"/>
              <a:t>vård eller omsorgsprocess</a:t>
            </a:r>
            <a:r>
              <a:rPr lang="sv-SE" sz="1200" kern="1200" dirty="0">
                <a:solidFill>
                  <a:schemeClr val="tx1"/>
                </a:solidFill>
                <a:effectLst/>
                <a:latin typeface="+mn-lt"/>
                <a:ea typeface="+mn-ea"/>
                <a:cs typeface="+mn-cs"/>
              </a:rPr>
              <a:t>, oavsett i vilken del av kedjan man själv är verksam.</a:t>
            </a:r>
            <a:r>
              <a:rPr lang="sv-SE" dirty="0"/>
              <a:t> </a:t>
            </a:r>
            <a:endParaRPr lang="sv-SE" sz="1200" kern="1200" dirty="0">
              <a:solidFill>
                <a:schemeClr val="tx1"/>
              </a:solidFill>
              <a:effectLst/>
              <a:latin typeface="+mn-lt"/>
              <a:cs typeface="Calibri"/>
            </a:endParaRPr>
          </a:p>
          <a:p>
            <a:endParaRPr lang="sv-SE" dirty="0"/>
          </a:p>
        </p:txBody>
      </p:sp>
      <p:sp>
        <p:nvSpPr>
          <p:cNvPr id="4" name="Platshållare för bildnummer 3"/>
          <p:cNvSpPr>
            <a:spLocks noGrp="1"/>
          </p:cNvSpPr>
          <p:nvPr>
            <p:ph type="sldNum" sz="quarter" idx="5"/>
          </p:nvPr>
        </p:nvSpPr>
        <p:spPr/>
        <p:txBody>
          <a:bodyPr/>
          <a:lstStyle/>
          <a:p>
            <a:fld id="{472410ED-FC2F-4F89-86E4-3962BDFE5E8F}" type="slidenum">
              <a:rPr lang="sv-SE" smtClean="0"/>
              <a:t>7</a:t>
            </a:fld>
            <a:endParaRPr lang="sv-SE"/>
          </a:p>
        </p:txBody>
      </p:sp>
    </p:spTree>
    <p:extLst>
      <p:ext uri="{BB962C8B-B14F-4D97-AF65-F5344CB8AC3E}">
        <p14:creationId xmlns:p14="http://schemas.microsoft.com/office/powerpoint/2010/main" val="314302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Traditionellt har sjukvården och omsorgen utformats utefter organisationens behov och förutsättningar. </a:t>
            </a:r>
          </a:p>
          <a:p>
            <a:r>
              <a:rPr lang="sv-SE" dirty="0"/>
              <a:t>Men för att kunna skapa värde för våra invånare (patienter och brukare) måste tjänsterna utformas tillsammans med de som ska använda tjänsten. </a:t>
            </a:r>
          </a:p>
          <a:p>
            <a:r>
              <a:rPr lang="sv-SE" dirty="0"/>
              <a:t>Då kan vi ta reda på vad som är värdeskapande för invånarna och sedan skapa tjänster utefter behoven. </a:t>
            </a:r>
          </a:p>
          <a:p>
            <a:r>
              <a:rPr lang="sv-SE" dirty="0"/>
              <a:t>Detta ger betydligt bättre förutsättningar för att tjänsterna används som det är tänkt och underlättar för både invånarna och medarbetare. </a:t>
            </a:r>
          </a:p>
          <a:p>
            <a:endParaRPr lang="sv-SE" dirty="0"/>
          </a:p>
        </p:txBody>
      </p:sp>
      <p:sp>
        <p:nvSpPr>
          <p:cNvPr id="4" name="Platshållare för bildnummer 3"/>
          <p:cNvSpPr>
            <a:spLocks noGrp="1"/>
          </p:cNvSpPr>
          <p:nvPr>
            <p:ph type="sldNum" sz="quarter" idx="5"/>
          </p:nvPr>
        </p:nvSpPr>
        <p:spPr/>
        <p:txBody>
          <a:bodyPr/>
          <a:lstStyle/>
          <a:p>
            <a:fld id="{472410ED-FC2F-4F89-86E4-3962BDFE5E8F}" type="slidenum">
              <a:rPr lang="sv-SE" smtClean="0"/>
              <a:t>8</a:t>
            </a:fld>
            <a:endParaRPr lang="sv-SE"/>
          </a:p>
        </p:txBody>
      </p:sp>
    </p:spTree>
    <p:extLst>
      <p:ext uri="{BB962C8B-B14F-4D97-AF65-F5344CB8AC3E}">
        <p14:creationId xmlns:p14="http://schemas.microsoft.com/office/powerpoint/2010/main" val="47895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Personcentrerad vård är ett etiskt förhållningsätt som innebär att se den enskilda personen, involvera och anpassa efter individens behov och förutsättningar.</a:t>
            </a:r>
          </a:p>
          <a:p>
            <a:endParaRPr lang="sv-SE" dirty="0"/>
          </a:p>
        </p:txBody>
      </p:sp>
      <p:sp>
        <p:nvSpPr>
          <p:cNvPr id="4" name="Platshållare för bildnummer 3"/>
          <p:cNvSpPr>
            <a:spLocks noGrp="1"/>
          </p:cNvSpPr>
          <p:nvPr>
            <p:ph type="sldNum" sz="quarter" idx="5"/>
          </p:nvPr>
        </p:nvSpPr>
        <p:spPr/>
        <p:txBody>
          <a:bodyPr/>
          <a:lstStyle/>
          <a:p>
            <a:fld id="{472410ED-FC2F-4F89-86E4-3962BDFE5E8F}" type="slidenum">
              <a:rPr lang="sv-SE" smtClean="0"/>
              <a:t>9</a:t>
            </a:fld>
            <a:endParaRPr lang="sv-SE"/>
          </a:p>
        </p:txBody>
      </p:sp>
    </p:spTree>
    <p:extLst>
      <p:ext uri="{BB962C8B-B14F-4D97-AF65-F5344CB8AC3E}">
        <p14:creationId xmlns:p14="http://schemas.microsoft.com/office/powerpoint/2010/main" val="328086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C4DE41B-CC02-BC40-BD83-A09C5ACE1F38}" type="slidenum">
              <a:rPr lang="sv-SE" smtClean="0"/>
              <a:t>15</a:t>
            </a:fld>
            <a:endParaRPr lang="sv-SE"/>
          </a:p>
        </p:txBody>
      </p:sp>
    </p:spTree>
    <p:extLst>
      <p:ext uri="{BB962C8B-B14F-4D97-AF65-F5344CB8AC3E}">
        <p14:creationId xmlns:p14="http://schemas.microsoft.com/office/powerpoint/2010/main" val="336084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C4DE41B-CC02-BC40-BD83-A09C5ACE1F38}" type="slidenum">
              <a:rPr lang="sv-SE" smtClean="0"/>
              <a:t>17</a:t>
            </a:fld>
            <a:endParaRPr lang="sv-SE"/>
          </a:p>
        </p:txBody>
      </p:sp>
    </p:spTree>
    <p:extLst>
      <p:ext uri="{BB962C8B-B14F-4D97-AF65-F5344CB8AC3E}">
        <p14:creationId xmlns:p14="http://schemas.microsoft.com/office/powerpoint/2010/main" val="4236529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emf"/><Relationship Id="rId2" Type="http://schemas.openxmlformats.org/officeDocument/2006/relationships/image" Target="../media/image8.emf"/><Relationship Id="rId16"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png"/><Relationship Id="rId15" Type="http://schemas.openxmlformats.org/officeDocument/2006/relationships/image" Target="../media/image21.emf"/><Relationship Id="rId10" Type="http://schemas.openxmlformats.org/officeDocument/2006/relationships/image" Target="../media/image16.emf"/><Relationship Id="rId4" Type="http://schemas.openxmlformats.org/officeDocument/2006/relationships/image" Target="../media/image10.png"/><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amtidsbild Nära vård 2030 ">
    <p:spTree>
      <p:nvGrpSpPr>
        <p:cNvPr id="1" name=""/>
        <p:cNvGrpSpPr/>
        <p:nvPr/>
      </p:nvGrpSpPr>
      <p:grpSpPr>
        <a:xfrm>
          <a:off x="0" y="0"/>
          <a:ext cx="0" cy="0"/>
          <a:chOff x="0" y="0"/>
          <a:chExt cx="0" cy="0"/>
        </a:xfrm>
      </p:grpSpPr>
      <p:sp>
        <p:nvSpPr>
          <p:cNvPr id="10" name="Underrubrik 2">
            <a:extLst>
              <a:ext uri="{FF2B5EF4-FFF2-40B4-BE49-F238E27FC236}">
                <a16:creationId xmlns:a16="http://schemas.microsoft.com/office/drawing/2014/main" id="{7CAAF60F-5BD0-451E-B07B-4858826FCAE0}"/>
              </a:ext>
            </a:extLst>
          </p:cNvPr>
          <p:cNvSpPr txBox="1">
            <a:spLocks/>
          </p:cNvSpPr>
          <p:nvPr userDrawn="1"/>
        </p:nvSpPr>
        <p:spPr>
          <a:xfrm>
            <a:off x="8562763" y="737849"/>
            <a:ext cx="3528753" cy="61662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srgbClr val="000000"/>
                </a:solidFill>
                <a:effectLst/>
                <a:uLnTx/>
                <a:uFillTx/>
                <a:latin typeface="Calibri" panose="020F0502020204030204"/>
                <a:ea typeface="+mn-ea"/>
                <a:cs typeface="+mn-cs"/>
              </a:rPr>
              <a:t>Ett samarbete mellan kommunerna i Västerbotten och Region Västerbotten</a:t>
            </a:r>
          </a:p>
        </p:txBody>
      </p:sp>
      <p:sp>
        <p:nvSpPr>
          <p:cNvPr id="11" name="Underrubrik 19">
            <a:extLst>
              <a:ext uri="{FF2B5EF4-FFF2-40B4-BE49-F238E27FC236}">
                <a16:creationId xmlns:a16="http://schemas.microsoft.com/office/drawing/2014/main" id="{15AFDFBF-990F-4143-90DD-C3C7E86C9ABD}"/>
              </a:ext>
            </a:extLst>
          </p:cNvPr>
          <p:cNvSpPr txBox="1">
            <a:spLocks/>
          </p:cNvSpPr>
          <p:nvPr userDrawn="1"/>
        </p:nvSpPr>
        <p:spPr>
          <a:xfrm>
            <a:off x="569805" y="1219970"/>
            <a:ext cx="9144000" cy="511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t>Hälsa, vård och omsorg – med dig, nära dig</a:t>
            </a:r>
          </a:p>
        </p:txBody>
      </p:sp>
      <p:pic>
        <p:nvPicPr>
          <p:cNvPr id="12" name="Bildobjekt 11" descr="En orange person med ett vitt hjärta på magen som sträcker upp ena handen.">
            <a:extLst>
              <a:ext uri="{FF2B5EF4-FFF2-40B4-BE49-F238E27FC236}">
                <a16:creationId xmlns:a16="http://schemas.microsoft.com/office/drawing/2014/main" id="{EBF20592-941C-454D-91CD-A40DAEECD18F}"/>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5447844" y="2620100"/>
            <a:ext cx="1378800" cy="2020546"/>
          </a:xfrm>
          <a:prstGeom prst="rect">
            <a:avLst/>
          </a:prstGeom>
        </p:spPr>
      </p:pic>
      <p:pic>
        <p:nvPicPr>
          <p:cNvPr id="13" name="Bildobjekt 12">
            <a:extLst>
              <a:ext uri="{FF2B5EF4-FFF2-40B4-BE49-F238E27FC236}">
                <a16:creationId xmlns:a16="http://schemas.microsoft.com/office/drawing/2014/main" id="{09F6EE8E-C972-4F14-843A-8FFCEDC538D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471542" y="1970087"/>
            <a:ext cx="3286800" cy="3286800"/>
          </a:xfrm>
          <a:prstGeom prst="rect">
            <a:avLst/>
          </a:prstGeom>
        </p:spPr>
      </p:pic>
      <p:sp>
        <p:nvSpPr>
          <p:cNvPr id="14" name="Rektangel 13" descr="Trygghet">
            <a:extLst>
              <a:ext uri="{FF2B5EF4-FFF2-40B4-BE49-F238E27FC236}">
                <a16:creationId xmlns:a16="http://schemas.microsoft.com/office/drawing/2014/main" id="{D8729D0B-253D-4087-8EC4-CFCA264AECAC}"/>
              </a:ext>
            </a:extLst>
          </p:cNvPr>
          <p:cNvSpPr/>
          <p:nvPr userDrawn="1"/>
        </p:nvSpPr>
        <p:spPr>
          <a:xfrm>
            <a:off x="4704313" y="2191707"/>
            <a:ext cx="2821259" cy="2821259"/>
          </a:xfrm>
          <a:prstGeom prst="rect">
            <a:avLst/>
          </a:prstGeom>
          <a:noFill/>
        </p:spPr>
        <p:txBody>
          <a:bodyPr wrap="none" lIns="91440" tIns="45720" rIns="91440" bIns="45720">
            <a:prstTxWarp prst="textArchUp">
              <a:avLst>
                <a:gd name="adj" fmla="val 54689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w="0">
                  <a:noFill/>
                </a:ln>
                <a:solidFill>
                  <a:srgbClr val="000000"/>
                </a:solidFill>
                <a:effectLst/>
                <a:uLnTx/>
                <a:uFillTx/>
                <a:latin typeface="Calibri" panose="020F0502020204030204"/>
                <a:ea typeface="+mn-ea"/>
                <a:cs typeface="+mn-cs"/>
              </a:rPr>
              <a:t>Trygghet</a:t>
            </a:r>
          </a:p>
        </p:txBody>
      </p:sp>
      <p:sp>
        <p:nvSpPr>
          <p:cNvPr id="15" name="Rektangel 14" descr="Tillgänglighet">
            <a:extLst>
              <a:ext uri="{FF2B5EF4-FFF2-40B4-BE49-F238E27FC236}">
                <a16:creationId xmlns:a16="http://schemas.microsoft.com/office/drawing/2014/main" id="{298727C5-291C-424D-B348-E22D5FE529E2}"/>
              </a:ext>
            </a:extLst>
          </p:cNvPr>
          <p:cNvSpPr/>
          <p:nvPr userDrawn="1"/>
        </p:nvSpPr>
        <p:spPr>
          <a:xfrm rot="17790793">
            <a:off x="4687083" y="2131597"/>
            <a:ext cx="2863733" cy="2996130"/>
          </a:xfrm>
          <a:prstGeom prst="rect">
            <a:avLst/>
          </a:prstGeom>
          <a:noFill/>
        </p:spPr>
        <p:txBody>
          <a:bodyPr wrap="none" lIns="91440" tIns="45720" rIns="91440" bIns="45720">
            <a:prstTxWarp prst="textArchDown">
              <a:avLst>
                <a:gd name="adj" fmla="val 1621901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w="0">
                  <a:noFill/>
                </a:ln>
                <a:solidFill>
                  <a:srgbClr val="000000"/>
                </a:solidFill>
                <a:effectLst/>
                <a:uLnTx/>
                <a:uFillTx/>
                <a:latin typeface="Calibri" panose="020F0502020204030204"/>
                <a:ea typeface="+mn-ea"/>
                <a:cs typeface="+mn-cs"/>
              </a:rPr>
              <a:t>Tillgänglighet</a:t>
            </a:r>
          </a:p>
        </p:txBody>
      </p:sp>
      <p:sp>
        <p:nvSpPr>
          <p:cNvPr id="16" name="Rektangel 15" descr="Tillsammans">
            <a:extLst>
              <a:ext uri="{FF2B5EF4-FFF2-40B4-BE49-F238E27FC236}">
                <a16:creationId xmlns:a16="http://schemas.microsoft.com/office/drawing/2014/main" id="{84CA254E-F959-46DD-8618-BBAA2FCF5563}"/>
              </a:ext>
            </a:extLst>
          </p:cNvPr>
          <p:cNvSpPr/>
          <p:nvPr userDrawn="1"/>
        </p:nvSpPr>
        <p:spPr>
          <a:xfrm rot="3533797">
            <a:off x="4633472" y="2145673"/>
            <a:ext cx="2908710" cy="2954768"/>
          </a:xfrm>
          <a:prstGeom prst="rect">
            <a:avLst/>
          </a:prstGeom>
          <a:noFill/>
        </p:spPr>
        <p:txBody>
          <a:bodyPr wrap="none" lIns="91440" tIns="45720" rIns="91440" bIns="45720">
            <a:prstTxWarp prst="textArchDown">
              <a:avLst>
                <a:gd name="adj" fmla="val 1639919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w="0">
                  <a:noFill/>
                </a:ln>
                <a:solidFill>
                  <a:srgbClr val="000000"/>
                </a:solidFill>
                <a:effectLst/>
                <a:uLnTx/>
                <a:uFillTx/>
                <a:latin typeface="Calibri" panose="020F0502020204030204"/>
                <a:ea typeface="+mn-ea"/>
                <a:cs typeface="+mn-cs"/>
              </a:rPr>
              <a:t>Tillsammans</a:t>
            </a:r>
          </a:p>
        </p:txBody>
      </p:sp>
      <p:sp>
        <p:nvSpPr>
          <p:cNvPr id="17" name="Underrubrik 19">
            <a:extLst>
              <a:ext uri="{FF2B5EF4-FFF2-40B4-BE49-F238E27FC236}">
                <a16:creationId xmlns:a16="http://schemas.microsoft.com/office/drawing/2014/main" id="{212050C5-2CB8-443A-8FD9-897A91D18901}"/>
              </a:ext>
            </a:extLst>
          </p:cNvPr>
          <p:cNvSpPr txBox="1">
            <a:spLocks/>
          </p:cNvSpPr>
          <p:nvPr userDrawn="1"/>
        </p:nvSpPr>
        <p:spPr>
          <a:xfrm>
            <a:off x="569805" y="737849"/>
            <a:ext cx="9144000" cy="57345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4000" b="1" dirty="0"/>
              <a:t>Nära vård 2030</a:t>
            </a:r>
          </a:p>
        </p:txBody>
      </p:sp>
    </p:spTree>
    <p:extLst>
      <p:ext uri="{BB962C8B-B14F-4D97-AF65-F5344CB8AC3E}">
        <p14:creationId xmlns:p14="http://schemas.microsoft.com/office/powerpoint/2010/main" val="560983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och bild, transperent">
    <p:spTree>
      <p:nvGrpSpPr>
        <p:cNvPr id="1" name=""/>
        <p:cNvGrpSpPr/>
        <p:nvPr/>
      </p:nvGrpSpPr>
      <p:grpSpPr>
        <a:xfrm>
          <a:off x="0" y="0"/>
          <a:ext cx="0" cy="0"/>
          <a:chOff x="0" y="0"/>
          <a:chExt cx="0" cy="0"/>
        </a:xfrm>
      </p:grpSpPr>
      <p:pic>
        <p:nvPicPr>
          <p:cNvPr id="5" name="Bildobjekt 4" descr="Illustration av ett landskap med hus, människor och fordon. I bakgrunden syns skog och berg.">
            <a:extLst>
              <a:ext uri="{FF2B5EF4-FFF2-40B4-BE49-F238E27FC236}">
                <a16:creationId xmlns:a16="http://schemas.microsoft.com/office/drawing/2014/main" id="{DBA666C9-3A0D-49DE-9DAF-5FE36C38C125}"/>
              </a:ext>
            </a:extLst>
          </p:cNvPr>
          <p:cNvPicPr>
            <a:picLocks noChangeAspect="1"/>
          </p:cNvPicPr>
          <p:nvPr userDrawn="1"/>
        </p:nvPicPr>
        <p:blipFill>
          <a:blip r:embed="rId2">
            <a:alphaModFix amt="35000"/>
          </a:blip>
          <a:stretch>
            <a:fillRect/>
          </a:stretch>
        </p:blipFill>
        <p:spPr>
          <a:xfrm>
            <a:off x="0" y="0"/>
            <a:ext cx="12192000" cy="6854430"/>
          </a:xfrm>
          <a:prstGeom prst="rect">
            <a:avLst/>
          </a:prstGeom>
        </p:spPr>
      </p:pic>
      <p:sp>
        <p:nvSpPr>
          <p:cNvPr id="2" name="Rubrik 1">
            <a:extLst>
              <a:ext uri="{FF2B5EF4-FFF2-40B4-BE49-F238E27FC236}">
                <a16:creationId xmlns:a16="http://schemas.microsoft.com/office/drawing/2014/main" id="{0A90F8AA-524A-472D-A235-D3377955F5AF}"/>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sv-SE" dirty="0"/>
              <a:t>Skriv text här</a:t>
            </a:r>
          </a:p>
        </p:txBody>
      </p:sp>
      <p:sp>
        <p:nvSpPr>
          <p:cNvPr id="3" name="Platshållare för innehåll 2">
            <a:extLst>
              <a:ext uri="{FF2B5EF4-FFF2-40B4-BE49-F238E27FC236}">
                <a16:creationId xmlns:a16="http://schemas.microsoft.com/office/drawing/2014/main" id="{54D2FFA7-D1A7-48E1-B39D-B4D5838E6253}"/>
              </a:ext>
            </a:extLst>
          </p:cNvPr>
          <p:cNvSpPr>
            <a:spLocks noGrp="1"/>
          </p:cNvSpPr>
          <p:nvPr>
            <p:ph sz="half" idx="1" hasCustomPrompt="1"/>
          </p:nvPr>
        </p:nvSpPr>
        <p:spPr>
          <a:xfrm>
            <a:off x="838200" y="1825625"/>
            <a:ext cx="5181600" cy="2508250"/>
          </a:xfrm>
          <a:prstGeom prst="rect">
            <a:avLst/>
          </a:prstGeom>
        </p:spPr>
        <p:txBody>
          <a:bodyPr/>
          <a:lstStyle>
            <a:lvl1pPr>
              <a:defRPr/>
            </a:lvl1pPr>
          </a:lstStyle>
          <a:p>
            <a:pPr lvl="0"/>
            <a:r>
              <a:rPr lang="sv-SE" dirty="0"/>
              <a:t>Skriv text här</a:t>
            </a:r>
          </a:p>
        </p:txBody>
      </p:sp>
      <p:sp>
        <p:nvSpPr>
          <p:cNvPr id="9" name="Platshållare för bild 8">
            <a:extLst>
              <a:ext uri="{FF2B5EF4-FFF2-40B4-BE49-F238E27FC236}">
                <a16:creationId xmlns:a16="http://schemas.microsoft.com/office/drawing/2014/main" id="{2E873680-A08A-4422-812D-AB931EF4D558}"/>
              </a:ext>
            </a:extLst>
          </p:cNvPr>
          <p:cNvSpPr>
            <a:spLocks noGrp="1"/>
          </p:cNvSpPr>
          <p:nvPr>
            <p:ph type="pic" sz="quarter" idx="13"/>
          </p:nvPr>
        </p:nvSpPr>
        <p:spPr>
          <a:xfrm>
            <a:off x="6172202" y="1825625"/>
            <a:ext cx="5181598" cy="2508250"/>
          </a:xfrm>
          <a:prstGeom prst="rect">
            <a:avLst/>
          </a:prstGeom>
        </p:spPr>
        <p:txBody>
          <a:bodyPr/>
          <a:lstStyle/>
          <a:p>
            <a:endParaRPr lang="sv-SE"/>
          </a:p>
        </p:txBody>
      </p:sp>
    </p:spTree>
    <p:extLst>
      <p:ext uri="{BB962C8B-B14F-4D97-AF65-F5344CB8AC3E}">
        <p14:creationId xmlns:p14="http://schemas.microsoft.com/office/powerpoint/2010/main" val="325792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101E99-54FC-4660-9335-6EC605CBFF0A}"/>
              </a:ext>
            </a:extLst>
          </p:cNvPr>
          <p:cNvSpPr>
            <a:spLocks noGrp="1"/>
          </p:cNvSpPr>
          <p:nvPr>
            <p:ph type="title" hasCustomPrompt="1"/>
          </p:nvPr>
        </p:nvSpPr>
        <p:spPr>
          <a:xfrm>
            <a:off x="839788" y="365125"/>
            <a:ext cx="10515600" cy="1325563"/>
          </a:xfrm>
          <a:prstGeom prst="rect">
            <a:avLst/>
          </a:prstGeom>
        </p:spPr>
        <p:txBody>
          <a:bodyPr/>
          <a:lstStyle>
            <a:lvl1pPr>
              <a:defRPr/>
            </a:lvl1pPr>
          </a:lstStyle>
          <a:p>
            <a:r>
              <a:rPr lang="sv-SE" dirty="0"/>
              <a:t>Skriv text här</a:t>
            </a:r>
          </a:p>
        </p:txBody>
      </p:sp>
      <p:sp>
        <p:nvSpPr>
          <p:cNvPr id="3" name="Platshållare för text 2">
            <a:extLst>
              <a:ext uri="{FF2B5EF4-FFF2-40B4-BE49-F238E27FC236}">
                <a16:creationId xmlns:a16="http://schemas.microsoft.com/office/drawing/2014/main" id="{AF2E34C1-F4F3-4ADD-96C4-4158DF40464A}"/>
              </a:ext>
            </a:extLst>
          </p:cNvPr>
          <p:cNvSpPr>
            <a:spLocks noGrp="1"/>
          </p:cNvSpPr>
          <p:nvPr>
            <p:ph type="body" idx="1" hasCustomPrompt="1"/>
          </p:nvPr>
        </p:nvSpPr>
        <p:spPr>
          <a:xfrm>
            <a:off x="839788" y="1681163"/>
            <a:ext cx="5157787" cy="4524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Skriv text här</a:t>
            </a:r>
          </a:p>
        </p:txBody>
      </p:sp>
      <p:sp>
        <p:nvSpPr>
          <p:cNvPr id="4" name="Platshållare för innehåll 3">
            <a:extLst>
              <a:ext uri="{FF2B5EF4-FFF2-40B4-BE49-F238E27FC236}">
                <a16:creationId xmlns:a16="http://schemas.microsoft.com/office/drawing/2014/main" id="{F50950FF-4842-4872-993E-CE03E3BD0207}"/>
              </a:ext>
            </a:extLst>
          </p:cNvPr>
          <p:cNvSpPr>
            <a:spLocks noGrp="1"/>
          </p:cNvSpPr>
          <p:nvPr>
            <p:ph sz="half" idx="2" hasCustomPrompt="1"/>
          </p:nvPr>
        </p:nvSpPr>
        <p:spPr>
          <a:xfrm>
            <a:off x="839788" y="2224216"/>
            <a:ext cx="5157787" cy="2710249"/>
          </a:xfrm>
          <a:prstGeom prst="rect">
            <a:avLst/>
          </a:prstGeom>
        </p:spPr>
        <p:txBody>
          <a:bodyPr/>
          <a:lstStyle>
            <a:lvl1pPr>
              <a:defRPr/>
            </a:lvl1pPr>
          </a:lstStyle>
          <a:p>
            <a:pPr lvl="0"/>
            <a:r>
              <a:rPr lang="sv-SE" dirty="0"/>
              <a:t>Skriv text här</a:t>
            </a:r>
          </a:p>
        </p:txBody>
      </p:sp>
      <p:sp>
        <p:nvSpPr>
          <p:cNvPr id="5" name="Platshållare för text 4">
            <a:extLst>
              <a:ext uri="{FF2B5EF4-FFF2-40B4-BE49-F238E27FC236}">
                <a16:creationId xmlns:a16="http://schemas.microsoft.com/office/drawing/2014/main" id="{43035848-C3D8-449B-A33C-CA847D4814D7}"/>
              </a:ext>
            </a:extLst>
          </p:cNvPr>
          <p:cNvSpPr>
            <a:spLocks noGrp="1"/>
          </p:cNvSpPr>
          <p:nvPr>
            <p:ph type="body" sz="quarter" idx="3" hasCustomPrompt="1"/>
          </p:nvPr>
        </p:nvSpPr>
        <p:spPr>
          <a:xfrm>
            <a:off x="6172200" y="1681163"/>
            <a:ext cx="5183188" cy="4524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Skriv text här</a:t>
            </a:r>
          </a:p>
        </p:txBody>
      </p:sp>
      <p:sp>
        <p:nvSpPr>
          <p:cNvPr id="6" name="Platshållare för innehåll 5">
            <a:extLst>
              <a:ext uri="{FF2B5EF4-FFF2-40B4-BE49-F238E27FC236}">
                <a16:creationId xmlns:a16="http://schemas.microsoft.com/office/drawing/2014/main" id="{9666A856-EF26-4D4B-A577-5B4530C51912}"/>
              </a:ext>
            </a:extLst>
          </p:cNvPr>
          <p:cNvSpPr>
            <a:spLocks noGrp="1"/>
          </p:cNvSpPr>
          <p:nvPr>
            <p:ph sz="quarter" idx="4" hasCustomPrompt="1"/>
          </p:nvPr>
        </p:nvSpPr>
        <p:spPr>
          <a:xfrm>
            <a:off x="6172200" y="2224216"/>
            <a:ext cx="5183188" cy="2710249"/>
          </a:xfrm>
          <a:prstGeom prst="rect">
            <a:avLst/>
          </a:prstGeom>
        </p:spPr>
        <p:txBody>
          <a:bodyPr/>
          <a:lstStyle>
            <a:lvl1pPr>
              <a:defRPr/>
            </a:lvl1pPr>
          </a:lstStyle>
          <a:p>
            <a:pPr lvl="0"/>
            <a:r>
              <a:rPr lang="sv-SE" dirty="0"/>
              <a:t>Skriv text här</a:t>
            </a:r>
          </a:p>
        </p:txBody>
      </p:sp>
    </p:spTree>
    <p:extLst>
      <p:ext uri="{BB962C8B-B14F-4D97-AF65-F5344CB8AC3E}">
        <p14:creationId xmlns:p14="http://schemas.microsoft.com/office/powerpoint/2010/main" val="3743872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Jämförelse, transperent">
    <p:spTree>
      <p:nvGrpSpPr>
        <p:cNvPr id="1" name=""/>
        <p:cNvGrpSpPr/>
        <p:nvPr/>
      </p:nvGrpSpPr>
      <p:grpSpPr>
        <a:xfrm>
          <a:off x="0" y="0"/>
          <a:ext cx="0" cy="0"/>
          <a:chOff x="0" y="0"/>
          <a:chExt cx="0" cy="0"/>
        </a:xfrm>
      </p:grpSpPr>
      <p:pic>
        <p:nvPicPr>
          <p:cNvPr id="7" name="Bildobjekt 6" descr="Illustration av ett landskap med hus, människor och fordon. I bakgrunden syns skog och berg.">
            <a:extLst>
              <a:ext uri="{FF2B5EF4-FFF2-40B4-BE49-F238E27FC236}">
                <a16:creationId xmlns:a16="http://schemas.microsoft.com/office/drawing/2014/main" id="{03FA290C-4574-4FBC-9E03-97894CCC7574}"/>
              </a:ext>
            </a:extLst>
          </p:cNvPr>
          <p:cNvPicPr>
            <a:picLocks noChangeAspect="1"/>
          </p:cNvPicPr>
          <p:nvPr userDrawn="1"/>
        </p:nvPicPr>
        <p:blipFill>
          <a:blip r:embed="rId2">
            <a:alphaModFix amt="35000"/>
          </a:blip>
          <a:stretch>
            <a:fillRect/>
          </a:stretch>
        </p:blipFill>
        <p:spPr>
          <a:xfrm>
            <a:off x="0" y="0"/>
            <a:ext cx="12192000" cy="6854430"/>
          </a:xfrm>
          <a:prstGeom prst="rect">
            <a:avLst/>
          </a:prstGeom>
        </p:spPr>
      </p:pic>
      <p:sp>
        <p:nvSpPr>
          <p:cNvPr id="2" name="Rubrik 1">
            <a:extLst>
              <a:ext uri="{FF2B5EF4-FFF2-40B4-BE49-F238E27FC236}">
                <a16:creationId xmlns:a16="http://schemas.microsoft.com/office/drawing/2014/main" id="{5B101E99-54FC-4660-9335-6EC605CBFF0A}"/>
              </a:ext>
            </a:extLst>
          </p:cNvPr>
          <p:cNvSpPr>
            <a:spLocks noGrp="1"/>
          </p:cNvSpPr>
          <p:nvPr>
            <p:ph type="title" hasCustomPrompt="1"/>
          </p:nvPr>
        </p:nvSpPr>
        <p:spPr>
          <a:xfrm>
            <a:off x="839788" y="365125"/>
            <a:ext cx="10515600" cy="1325563"/>
          </a:xfrm>
          <a:prstGeom prst="rect">
            <a:avLst/>
          </a:prstGeom>
        </p:spPr>
        <p:txBody>
          <a:bodyPr/>
          <a:lstStyle>
            <a:lvl1pPr>
              <a:defRPr/>
            </a:lvl1pPr>
          </a:lstStyle>
          <a:p>
            <a:r>
              <a:rPr lang="sv-SE" dirty="0"/>
              <a:t>Skriv text här</a:t>
            </a:r>
          </a:p>
        </p:txBody>
      </p:sp>
      <p:sp>
        <p:nvSpPr>
          <p:cNvPr id="3" name="Platshållare för text 2">
            <a:extLst>
              <a:ext uri="{FF2B5EF4-FFF2-40B4-BE49-F238E27FC236}">
                <a16:creationId xmlns:a16="http://schemas.microsoft.com/office/drawing/2014/main" id="{AF2E34C1-F4F3-4ADD-96C4-4158DF40464A}"/>
              </a:ext>
            </a:extLst>
          </p:cNvPr>
          <p:cNvSpPr>
            <a:spLocks noGrp="1"/>
          </p:cNvSpPr>
          <p:nvPr>
            <p:ph type="body" idx="1" hasCustomPrompt="1"/>
          </p:nvPr>
        </p:nvSpPr>
        <p:spPr>
          <a:xfrm>
            <a:off x="839788" y="1681163"/>
            <a:ext cx="5157787" cy="4524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Skriv text här</a:t>
            </a:r>
          </a:p>
        </p:txBody>
      </p:sp>
      <p:sp>
        <p:nvSpPr>
          <p:cNvPr id="4" name="Platshållare för innehåll 3">
            <a:extLst>
              <a:ext uri="{FF2B5EF4-FFF2-40B4-BE49-F238E27FC236}">
                <a16:creationId xmlns:a16="http://schemas.microsoft.com/office/drawing/2014/main" id="{F50950FF-4842-4872-993E-CE03E3BD0207}"/>
              </a:ext>
            </a:extLst>
          </p:cNvPr>
          <p:cNvSpPr>
            <a:spLocks noGrp="1"/>
          </p:cNvSpPr>
          <p:nvPr>
            <p:ph sz="half" idx="2" hasCustomPrompt="1"/>
          </p:nvPr>
        </p:nvSpPr>
        <p:spPr>
          <a:xfrm>
            <a:off x="839788" y="2224216"/>
            <a:ext cx="5157787" cy="2710249"/>
          </a:xfrm>
          <a:prstGeom prst="rect">
            <a:avLst/>
          </a:prstGeom>
        </p:spPr>
        <p:txBody>
          <a:bodyPr/>
          <a:lstStyle>
            <a:lvl1pPr>
              <a:defRPr/>
            </a:lvl1pPr>
          </a:lstStyle>
          <a:p>
            <a:pPr lvl="0"/>
            <a:r>
              <a:rPr lang="sv-SE" dirty="0"/>
              <a:t>Skriv text här</a:t>
            </a:r>
          </a:p>
        </p:txBody>
      </p:sp>
      <p:sp>
        <p:nvSpPr>
          <p:cNvPr id="5" name="Platshållare för text 4">
            <a:extLst>
              <a:ext uri="{FF2B5EF4-FFF2-40B4-BE49-F238E27FC236}">
                <a16:creationId xmlns:a16="http://schemas.microsoft.com/office/drawing/2014/main" id="{43035848-C3D8-449B-A33C-CA847D4814D7}"/>
              </a:ext>
            </a:extLst>
          </p:cNvPr>
          <p:cNvSpPr>
            <a:spLocks noGrp="1"/>
          </p:cNvSpPr>
          <p:nvPr>
            <p:ph type="body" sz="quarter" idx="3" hasCustomPrompt="1"/>
          </p:nvPr>
        </p:nvSpPr>
        <p:spPr>
          <a:xfrm>
            <a:off x="6172200" y="1681163"/>
            <a:ext cx="5183188" cy="4524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Skriv text här</a:t>
            </a:r>
          </a:p>
        </p:txBody>
      </p:sp>
      <p:sp>
        <p:nvSpPr>
          <p:cNvPr id="6" name="Platshållare för innehåll 5">
            <a:extLst>
              <a:ext uri="{FF2B5EF4-FFF2-40B4-BE49-F238E27FC236}">
                <a16:creationId xmlns:a16="http://schemas.microsoft.com/office/drawing/2014/main" id="{9666A856-EF26-4D4B-A577-5B4530C51912}"/>
              </a:ext>
            </a:extLst>
          </p:cNvPr>
          <p:cNvSpPr>
            <a:spLocks noGrp="1"/>
          </p:cNvSpPr>
          <p:nvPr>
            <p:ph sz="quarter" idx="4" hasCustomPrompt="1"/>
          </p:nvPr>
        </p:nvSpPr>
        <p:spPr>
          <a:xfrm>
            <a:off x="6172200" y="2224216"/>
            <a:ext cx="5183188" cy="2710249"/>
          </a:xfrm>
          <a:prstGeom prst="rect">
            <a:avLst/>
          </a:prstGeom>
        </p:spPr>
        <p:txBody>
          <a:bodyPr/>
          <a:lstStyle>
            <a:lvl1pPr>
              <a:defRPr/>
            </a:lvl1pPr>
          </a:lstStyle>
          <a:p>
            <a:pPr lvl="0"/>
            <a:r>
              <a:rPr lang="sv-SE" dirty="0"/>
              <a:t>Skriv text här</a:t>
            </a:r>
          </a:p>
        </p:txBody>
      </p:sp>
    </p:spTree>
    <p:extLst>
      <p:ext uri="{BB962C8B-B14F-4D97-AF65-F5344CB8AC3E}">
        <p14:creationId xmlns:p14="http://schemas.microsoft.com/office/powerpoint/2010/main" val="3594741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AAF39D-47EB-4EEA-B898-9C6BA90BC83F}"/>
              </a:ext>
            </a:extLst>
          </p:cNvPr>
          <p:cNvSpPr>
            <a:spLocks noGrp="1"/>
          </p:cNvSpPr>
          <p:nvPr>
            <p:ph type="title" hasCustomPrompt="1"/>
          </p:nvPr>
        </p:nvSpPr>
        <p:spPr>
          <a:xfrm>
            <a:off x="838200" y="365125"/>
            <a:ext cx="10515600" cy="895263"/>
          </a:xfrm>
          <a:prstGeom prst="rect">
            <a:avLst/>
          </a:prstGeom>
        </p:spPr>
        <p:txBody>
          <a:bodyPr/>
          <a:lstStyle>
            <a:lvl1pPr>
              <a:defRPr/>
            </a:lvl1pPr>
          </a:lstStyle>
          <a:p>
            <a:r>
              <a:rPr lang="sv-SE" dirty="0"/>
              <a:t>Skriv text här</a:t>
            </a:r>
          </a:p>
        </p:txBody>
      </p:sp>
      <p:sp>
        <p:nvSpPr>
          <p:cNvPr id="7" name="Platshållare för bild 6">
            <a:extLst>
              <a:ext uri="{FF2B5EF4-FFF2-40B4-BE49-F238E27FC236}">
                <a16:creationId xmlns:a16="http://schemas.microsoft.com/office/drawing/2014/main" id="{25D8C815-C28E-43AD-8BDD-BED69FAB40A2}"/>
              </a:ext>
            </a:extLst>
          </p:cNvPr>
          <p:cNvSpPr>
            <a:spLocks noGrp="1"/>
          </p:cNvSpPr>
          <p:nvPr>
            <p:ph type="pic" sz="quarter" idx="13"/>
          </p:nvPr>
        </p:nvSpPr>
        <p:spPr>
          <a:xfrm>
            <a:off x="838200" y="1260388"/>
            <a:ext cx="10515600" cy="4135395"/>
          </a:xfrm>
          <a:prstGeom prst="rect">
            <a:avLst/>
          </a:prstGeom>
        </p:spPr>
        <p:txBody>
          <a:bodyPr/>
          <a:lstStyle/>
          <a:p>
            <a:endParaRPr lang="sv-SE"/>
          </a:p>
        </p:txBody>
      </p:sp>
    </p:spTree>
    <p:extLst>
      <p:ext uri="{BB962C8B-B14F-4D97-AF65-F5344CB8AC3E}">
        <p14:creationId xmlns:p14="http://schemas.microsoft.com/office/powerpoint/2010/main" val="2139644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AAF39D-47EB-4EEA-B898-9C6BA90BC83F}"/>
              </a:ext>
            </a:extLst>
          </p:cNvPr>
          <p:cNvSpPr>
            <a:spLocks noGrp="1"/>
          </p:cNvSpPr>
          <p:nvPr>
            <p:ph type="title" hasCustomPrompt="1"/>
          </p:nvPr>
        </p:nvSpPr>
        <p:spPr>
          <a:xfrm>
            <a:off x="838200" y="365125"/>
            <a:ext cx="10515600" cy="895263"/>
          </a:xfrm>
          <a:prstGeom prst="rect">
            <a:avLst/>
          </a:prstGeom>
        </p:spPr>
        <p:txBody>
          <a:bodyPr/>
          <a:lstStyle>
            <a:lvl1pPr>
              <a:defRPr/>
            </a:lvl1pPr>
          </a:lstStyle>
          <a:p>
            <a:r>
              <a:rPr lang="sv-SE" dirty="0"/>
              <a:t>Skriv text här</a:t>
            </a:r>
          </a:p>
        </p:txBody>
      </p:sp>
      <p:sp>
        <p:nvSpPr>
          <p:cNvPr id="7" name="Platshållare för bild 6">
            <a:extLst>
              <a:ext uri="{FF2B5EF4-FFF2-40B4-BE49-F238E27FC236}">
                <a16:creationId xmlns:a16="http://schemas.microsoft.com/office/drawing/2014/main" id="{25D8C815-C28E-43AD-8BDD-BED69FAB40A2}"/>
              </a:ext>
            </a:extLst>
          </p:cNvPr>
          <p:cNvSpPr>
            <a:spLocks noGrp="1"/>
          </p:cNvSpPr>
          <p:nvPr>
            <p:ph type="pic" sz="quarter" idx="13"/>
          </p:nvPr>
        </p:nvSpPr>
        <p:spPr>
          <a:xfrm>
            <a:off x="838200" y="1260388"/>
            <a:ext cx="10515600" cy="4135395"/>
          </a:xfrm>
          <a:prstGeom prst="rect">
            <a:avLst/>
          </a:prstGeom>
        </p:spPr>
        <p:txBody>
          <a:bodyPr/>
          <a:lstStyle/>
          <a:p>
            <a:endParaRPr lang="sv-SE"/>
          </a:p>
        </p:txBody>
      </p:sp>
      <p:pic>
        <p:nvPicPr>
          <p:cNvPr id="4" name="Bildobjekt 3" descr="Illustration av ett landskap med hus, människor och fordon. I bakgrunden syns skog och berg.">
            <a:extLst>
              <a:ext uri="{FF2B5EF4-FFF2-40B4-BE49-F238E27FC236}">
                <a16:creationId xmlns:a16="http://schemas.microsoft.com/office/drawing/2014/main" id="{1FC53242-8ED5-465C-9F1F-BA82BD9C4C9B}"/>
              </a:ext>
            </a:extLst>
          </p:cNvPr>
          <p:cNvPicPr>
            <a:picLocks noChangeAspect="1"/>
          </p:cNvPicPr>
          <p:nvPr userDrawn="1"/>
        </p:nvPicPr>
        <p:blipFill>
          <a:blip r:embed="rId2">
            <a:alphaModFix amt="35000"/>
          </a:blip>
          <a:stretch>
            <a:fillRect/>
          </a:stretch>
        </p:blipFill>
        <p:spPr>
          <a:xfrm>
            <a:off x="0" y="0"/>
            <a:ext cx="12192000" cy="6854430"/>
          </a:xfrm>
          <a:prstGeom prst="rect">
            <a:avLst/>
          </a:prstGeom>
        </p:spPr>
      </p:pic>
    </p:spTree>
    <p:extLst>
      <p:ext uri="{BB962C8B-B14F-4D97-AF65-F5344CB8AC3E}">
        <p14:creationId xmlns:p14="http://schemas.microsoft.com/office/powerpoint/2010/main" val="3775126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Rubrik och innehåll, symbo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EEF-2B9D-4DFB-B884-538D750E1F14}"/>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sv-SE" dirty="0"/>
              <a:t>Skriv text här</a:t>
            </a:r>
          </a:p>
        </p:txBody>
      </p:sp>
      <p:sp>
        <p:nvSpPr>
          <p:cNvPr id="3" name="Platshållare för innehåll 2">
            <a:extLst>
              <a:ext uri="{FF2B5EF4-FFF2-40B4-BE49-F238E27FC236}">
                <a16:creationId xmlns:a16="http://schemas.microsoft.com/office/drawing/2014/main" id="{E0BFA61B-8858-4F7C-ABA8-98E20A064B17}"/>
              </a:ext>
            </a:extLst>
          </p:cNvPr>
          <p:cNvSpPr>
            <a:spLocks noGrp="1"/>
          </p:cNvSpPr>
          <p:nvPr>
            <p:ph idx="1" hasCustomPrompt="1"/>
          </p:nvPr>
        </p:nvSpPr>
        <p:spPr>
          <a:xfrm>
            <a:off x="838200" y="1825625"/>
            <a:ext cx="10515600" cy="2886418"/>
          </a:xfrm>
          <a:prstGeom prst="rect">
            <a:avLst/>
          </a:prstGeom>
        </p:spPr>
        <p:txBody>
          <a:bodyPr/>
          <a:lstStyle>
            <a:lvl1pPr>
              <a:defRPr/>
            </a:lvl1pPr>
          </a:lstStyle>
          <a:p>
            <a:pPr lvl="0"/>
            <a:r>
              <a:rPr lang="sv-SE" dirty="0"/>
              <a:t>Skriv text här</a:t>
            </a:r>
          </a:p>
        </p:txBody>
      </p:sp>
      <p:pic>
        <p:nvPicPr>
          <p:cNvPr id="11" name="Bildobjekt 10" descr="En orange person med ett vitt hjärta på magen som sträcker upp ena handen.">
            <a:extLst>
              <a:ext uri="{FF2B5EF4-FFF2-40B4-BE49-F238E27FC236}">
                <a16:creationId xmlns:a16="http://schemas.microsoft.com/office/drawing/2014/main" id="{C956A317-0DE7-40D9-8A37-C7A2CADD1C7B}"/>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0796492" y="5284394"/>
            <a:ext cx="665762" cy="975632"/>
          </a:xfrm>
          <a:prstGeom prst="rect">
            <a:avLst/>
          </a:prstGeom>
        </p:spPr>
      </p:pic>
      <p:pic>
        <p:nvPicPr>
          <p:cNvPr id="12" name="Bildobjekt 11">
            <a:extLst>
              <a:ext uri="{FF2B5EF4-FFF2-40B4-BE49-F238E27FC236}">
                <a16:creationId xmlns:a16="http://schemas.microsoft.com/office/drawing/2014/main" id="{658FF6B8-16AA-4F2F-9BF9-67CBA93A2C8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313547" y="4961800"/>
            <a:ext cx="1587048" cy="1587048"/>
          </a:xfrm>
          <a:prstGeom prst="rect">
            <a:avLst/>
          </a:prstGeom>
        </p:spPr>
      </p:pic>
      <p:sp>
        <p:nvSpPr>
          <p:cNvPr id="13" name="Rektangel 12" descr="Trygghet">
            <a:extLst>
              <a:ext uri="{FF2B5EF4-FFF2-40B4-BE49-F238E27FC236}">
                <a16:creationId xmlns:a16="http://schemas.microsoft.com/office/drawing/2014/main" id="{4BA41C68-92BB-47D7-8194-B9962DA04D9D}"/>
              </a:ext>
            </a:extLst>
          </p:cNvPr>
          <p:cNvSpPr/>
          <p:nvPr userDrawn="1"/>
        </p:nvSpPr>
        <p:spPr>
          <a:xfrm>
            <a:off x="10425943" y="5063045"/>
            <a:ext cx="1362258" cy="1362258"/>
          </a:xfrm>
          <a:prstGeom prst="rect">
            <a:avLst/>
          </a:prstGeom>
          <a:noFill/>
        </p:spPr>
        <p:txBody>
          <a:bodyPr wrap="none" lIns="91440" tIns="45720" rIns="91440" bIns="45720">
            <a:prstTxWarp prst="textArchUp">
              <a:avLst>
                <a:gd name="adj" fmla="val 54689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Trygghet</a:t>
            </a:r>
          </a:p>
        </p:txBody>
      </p:sp>
      <p:sp>
        <p:nvSpPr>
          <p:cNvPr id="14" name="Rektangel 13" descr="Tillgänglighet">
            <a:extLst>
              <a:ext uri="{FF2B5EF4-FFF2-40B4-BE49-F238E27FC236}">
                <a16:creationId xmlns:a16="http://schemas.microsoft.com/office/drawing/2014/main" id="{B334E461-94B4-4981-822B-A0224F7DB817}"/>
              </a:ext>
            </a:extLst>
          </p:cNvPr>
          <p:cNvSpPr/>
          <p:nvPr userDrawn="1"/>
        </p:nvSpPr>
        <p:spPr>
          <a:xfrm rot="17790793">
            <a:off x="10419695" y="5048151"/>
            <a:ext cx="1382768" cy="1446696"/>
          </a:xfrm>
          <a:prstGeom prst="rect">
            <a:avLst/>
          </a:prstGeom>
          <a:noFill/>
        </p:spPr>
        <p:txBody>
          <a:bodyPr wrap="none" lIns="91440" tIns="45720" rIns="91440" bIns="45720">
            <a:prstTxWarp prst="textArchDown">
              <a:avLst>
                <a:gd name="adj" fmla="val 1621901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Tillgänglighet</a:t>
            </a:r>
          </a:p>
        </p:txBody>
      </p:sp>
      <p:sp>
        <p:nvSpPr>
          <p:cNvPr id="15" name="Rektangel 14" descr="Tillsammans">
            <a:extLst>
              <a:ext uri="{FF2B5EF4-FFF2-40B4-BE49-F238E27FC236}">
                <a16:creationId xmlns:a16="http://schemas.microsoft.com/office/drawing/2014/main" id="{767D752C-3A0A-42AB-9F3F-23973C6031D4}"/>
              </a:ext>
            </a:extLst>
          </p:cNvPr>
          <p:cNvSpPr/>
          <p:nvPr userDrawn="1"/>
        </p:nvSpPr>
        <p:spPr>
          <a:xfrm rot="3533797">
            <a:off x="10377714" y="5051532"/>
            <a:ext cx="1404484" cy="1426724"/>
          </a:xfrm>
          <a:prstGeom prst="rect">
            <a:avLst/>
          </a:prstGeom>
          <a:noFill/>
        </p:spPr>
        <p:txBody>
          <a:bodyPr wrap="none" lIns="91440" tIns="45720" rIns="91440" bIns="45720">
            <a:prstTxWarp prst="textArchDown">
              <a:avLst>
                <a:gd name="adj" fmla="val 1639919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Tillsammans</a:t>
            </a:r>
            <a:endParaRPr kumimoji="0" lang="sv-SE" sz="2400" b="1" i="0" u="none" strike="noStrike" kern="1200" cap="none" spc="0" normalizeH="0" baseline="0" noProof="0" dirty="0">
              <a:ln w="0">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37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Rubrik och innehåll, symbo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953EEF-2B9D-4DFB-B884-538D750E1F14}"/>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sv-SE" dirty="0"/>
              <a:t>Skriv text här</a:t>
            </a:r>
          </a:p>
        </p:txBody>
      </p:sp>
      <p:sp>
        <p:nvSpPr>
          <p:cNvPr id="3" name="Platshållare för innehåll 2">
            <a:extLst>
              <a:ext uri="{FF2B5EF4-FFF2-40B4-BE49-F238E27FC236}">
                <a16:creationId xmlns:a16="http://schemas.microsoft.com/office/drawing/2014/main" id="{E0BFA61B-8858-4F7C-ABA8-98E20A064B17}"/>
              </a:ext>
            </a:extLst>
          </p:cNvPr>
          <p:cNvSpPr>
            <a:spLocks noGrp="1"/>
          </p:cNvSpPr>
          <p:nvPr>
            <p:ph idx="1" hasCustomPrompt="1"/>
          </p:nvPr>
        </p:nvSpPr>
        <p:spPr>
          <a:xfrm>
            <a:off x="838200" y="1825625"/>
            <a:ext cx="10515600" cy="2886418"/>
          </a:xfrm>
          <a:prstGeom prst="rect">
            <a:avLst/>
          </a:prstGeom>
        </p:spPr>
        <p:txBody>
          <a:bodyPr/>
          <a:lstStyle>
            <a:lvl1pPr>
              <a:defRPr/>
            </a:lvl1pPr>
          </a:lstStyle>
          <a:p>
            <a:pPr lvl="0"/>
            <a:r>
              <a:rPr lang="sv-SE" dirty="0"/>
              <a:t>Skriv text här</a:t>
            </a:r>
          </a:p>
        </p:txBody>
      </p:sp>
      <p:pic>
        <p:nvPicPr>
          <p:cNvPr id="11" name="Bildobjekt 10" descr="En orange person med ett vitt hjärta på magen som sträcker upp ena handen.">
            <a:extLst>
              <a:ext uri="{FF2B5EF4-FFF2-40B4-BE49-F238E27FC236}">
                <a16:creationId xmlns:a16="http://schemas.microsoft.com/office/drawing/2014/main" id="{C956A317-0DE7-40D9-8A37-C7A2CADD1C7B}"/>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0796492" y="5284394"/>
            <a:ext cx="665762" cy="975632"/>
          </a:xfrm>
          <a:prstGeom prst="rect">
            <a:avLst/>
          </a:prstGeom>
        </p:spPr>
      </p:pic>
      <p:pic>
        <p:nvPicPr>
          <p:cNvPr id="12" name="Bildobjekt 11">
            <a:extLst>
              <a:ext uri="{FF2B5EF4-FFF2-40B4-BE49-F238E27FC236}">
                <a16:creationId xmlns:a16="http://schemas.microsoft.com/office/drawing/2014/main" id="{658FF6B8-16AA-4F2F-9BF9-67CBA93A2C8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313547" y="4961800"/>
            <a:ext cx="1587048" cy="1587048"/>
          </a:xfrm>
          <a:prstGeom prst="rect">
            <a:avLst/>
          </a:prstGeom>
        </p:spPr>
      </p:pic>
      <p:sp>
        <p:nvSpPr>
          <p:cNvPr id="13" name="Rektangel 12" descr="Trygghet">
            <a:extLst>
              <a:ext uri="{FF2B5EF4-FFF2-40B4-BE49-F238E27FC236}">
                <a16:creationId xmlns:a16="http://schemas.microsoft.com/office/drawing/2014/main" id="{4BA41C68-92BB-47D7-8194-B9962DA04D9D}"/>
              </a:ext>
            </a:extLst>
          </p:cNvPr>
          <p:cNvSpPr/>
          <p:nvPr userDrawn="1"/>
        </p:nvSpPr>
        <p:spPr>
          <a:xfrm>
            <a:off x="10425943" y="5063045"/>
            <a:ext cx="1362258" cy="1362258"/>
          </a:xfrm>
          <a:prstGeom prst="rect">
            <a:avLst/>
          </a:prstGeom>
          <a:noFill/>
        </p:spPr>
        <p:txBody>
          <a:bodyPr wrap="none" lIns="91440" tIns="45720" rIns="91440" bIns="45720">
            <a:prstTxWarp prst="textArchUp">
              <a:avLst>
                <a:gd name="adj" fmla="val 54689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Trygghet</a:t>
            </a:r>
          </a:p>
        </p:txBody>
      </p:sp>
      <p:sp>
        <p:nvSpPr>
          <p:cNvPr id="14" name="Rektangel 13" descr="Tillgänglighet">
            <a:extLst>
              <a:ext uri="{FF2B5EF4-FFF2-40B4-BE49-F238E27FC236}">
                <a16:creationId xmlns:a16="http://schemas.microsoft.com/office/drawing/2014/main" id="{B334E461-94B4-4981-822B-A0224F7DB817}"/>
              </a:ext>
            </a:extLst>
          </p:cNvPr>
          <p:cNvSpPr/>
          <p:nvPr userDrawn="1"/>
        </p:nvSpPr>
        <p:spPr>
          <a:xfrm rot="17790793">
            <a:off x="10419695" y="5048151"/>
            <a:ext cx="1382768" cy="1446696"/>
          </a:xfrm>
          <a:prstGeom prst="rect">
            <a:avLst/>
          </a:prstGeom>
          <a:noFill/>
        </p:spPr>
        <p:txBody>
          <a:bodyPr wrap="none" lIns="91440" tIns="45720" rIns="91440" bIns="45720">
            <a:prstTxWarp prst="textArchDown">
              <a:avLst>
                <a:gd name="adj" fmla="val 1621901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Tillgänglighet</a:t>
            </a:r>
          </a:p>
        </p:txBody>
      </p:sp>
      <p:sp>
        <p:nvSpPr>
          <p:cNvPr id="15" name="Rektangel 14" descr="Tillsammans">
            <a:extLst>
              <a:ext uri="{FF2B5EF4-FFF2-40B4-BE49-F238E27FC236}">
                <a16:creationId xmlns:a16="http://schemas.microsoft.com/office/drawing/2014/main" id="{767D752C-3A0A-42AB-9F3F-23973C6031D4}"/>
              </a:ext>
            </a:extLst>
          </p:cNvPr>
          <p:cNvSpPr/>
          <p:nvPr userDrawn="1"/>
        </p:nvSpPr>
        <p:spPr>
          <a:xfrm rot="3533797">
            <a:off x="10377714" y="5051532"/>
            <a:ext cx="1404484" cy="1426724"/>
          </a:xfrm>
          <a:prstGeom prst="rect">
            <a:avLst/>
          </a:prstGeom>
          <a:noFill/>
        </p:spPr>
        <p:txBody>
          <a:bodyPr wrap="none" lIns="91440" tIns="45720" rIns="91440" bIns="45720">
            <a:prstTxWarp prst="textArchDown">
              <a:avLst>
                <a:gd name="adj" fmla="val 1639919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Tillsammans</a:t>
            </a:r>
            <a:endParaRPr kumimoji="0" lang="sv-SE" sz="2400" b="1" i="0" u="none" strike="noStrike" kern="1200" cap="none" spc="0" normalizeH="0" baseline="0" noProof="0" dirty="0">
              <a:ln w="0">
                <a:noFill/>
              </a:ln>
              <a:solidFill>
                <a:srgbClr val="000000"/>
              </a:solidFill>
              <a:effectLst/>
              <a:uLnTx/>
              <a:uFillTx/>
              <a:latin typeface="Calibri" panose="020F0502020204030204"/>
              <a:ea typeface="+mn-ea"/>
              <a:cs typeface="+mn-cs"/>
            </a:endParaRPr>
          </a:p>
        </p:txBody>
      </p:sp>
      <p:sp>
        <p:nvSpPr>
          <p:cNvPr id="5" name="Platshållare för bild 4">
            <a:extLst>
              <a:ext uri="{FF2B5EF4-FFF2-40B4-BE49-F238E27FC236}">
                <a16:creationId xmlns:a16="http://schemas.microsoft.com/office/drawing/2014/main" id="{1AC2D8DB-A37D-4B3C-9D99-DA978FCD33B7}"/>
              </a:ext>
            </a:extLst>
          </p:cNvPr>
          <p:cNvSpPr>
            <a:spLocks noGrp="1"/>
          </p:cNvSpPr>
          <p:nvPr>
            <p:ph type="pic" sz="quarter" idx="10" hasCustomPrompt="1"/>
          </p:nvPr>
        </p:nvSpPr>
        <p:spPr>
          <a:xfrm>
            <a:off x="4293521" y="5393863"/>
            <a:ext cx="2307109" cy="742062"/>
          </a:xfrm>
          <a:prstGeom prst="rect">
            <a:avLst/>
          </a:prstGeom>
        </p:spPr>
        <p:txBody>
          <a:bodyPr/>
          <a:lstStyle>
            <a:lvl1pPr>
              <a:defRPr sz="1600"/>
            </a:lvl1pPr>
          </a:lstStyle>
          <a:p>
            <a:r>
              <a:rPr lang="sv-SE" dirty="0"/>
              <a:t>Kommunlogga</a:t>
            </a:r>
          </a:p>
        </p:txBody>
      </p:sp>
      <p:pic>
        <p:nvPicPr>
          <p:cNvPr id="7" name="Bildobjekt 6">
            <a:extLst>
              <a:ext uri="{FF2B5EF4-FFF2-40B4-BE49-F238E27FC236}">
                <a16:creationId xmlns:a16="http://schemas.microsoft.com/office/drawing/2014/main" id="{4E792478-D315-46F9-B3F8-B0E7C1B2516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2330" y="5517451"/>
            <a:ext cx="1991338" cy="453446"/>
          </a:xfrm>
          <a:prstGeom prst="rect">
            <a:avLst/>
          </a:prstGeom>
        </p:spPr>
      </p:pic>
    </p:spTree>
    <p:extLst>
      <p:ext uri="{BB962C8B-B14F-4D97-AF65-F5344CB8AC3E}">
        <p14:creationId xmlns:p14="http://schemas.microsoft.com/office/powerpoint/2010/main" val="4230609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och bild, symbo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AAF39D-47EB-4EEA-B898-9C6BA90BC83F}"/>
              </a:ext>
            </a:extLst>
          </p:cNvPr>
          <p:cNvSpPr>
            <a:spLocks noGrp="1"/>
          </p:cNvSpPr>
          <p:nvPr>
            <p:ph type="title" hasCustomPrompt="1"/>
          </p:nvPr>
        </p:nvSpPr>
        <p:spPr>
          <a:xfrm>
            <a:off x="838200" y="365125"/>
            <a:ext cx="10515600" cy="895263"/>
          </a:xfrm>
          <a:prstGeom prst="rect">
            <a:avLst/>
          </a:prstGeom>
        </p:spPr>
        <p:txBody>
          <a:bodyPr/>
          <a:lstStyle>
            <a:lvl1pPr>
              <a:defRPr/>
            </a:lvl1pPr>
          </a:lstStyle>
          <a:p>
            <a:r>
              <a:rPr lang="sv-SE" dirty="0"/>
              <a:t>Skriv text här</a:t>
            </a:r>
          </a:p>
        </p:txBody>
      </p:sp>
      <p:sp>
        <p:nvSpPr>
          <p:cNvPr id="7" name="Platshållare för bild 6">
            <a:extLst>
              <a:ext uri="{FF2B5EF4-FFF2-40B4-BE49-F238E27FC236}">
                <a16:creationId xmlns:a16="http://schemas.microsoft.com/office/drawing/2014/main" id="{25D8C815-C28E-43AD-8BDD-BED69FAB40A2}"/>
              </a:ext>
            </a:extLst>
          </p:cNvPr>
          <p:cNvSpPr>
            <a:spLocks noGrp="1"/>
          </p:cNvSpPr>
          <p:nvPr>
            <p:ph type="pic" sz="quarter" idx="13"/>
          </p:nvPr>
        </p:nvSpPr>
        <p:spPr>
          <a:xfrm>
            <a:off x="838200" y="1260388"/>
            <a:ext cx="10515600" cy="4135395"/>
          </a:xfrm>
          <a:prstGeom prst="rect">
            <a:avLst/>
          </a:prstGeom>
        </p:spPr>
        <p:txBody>
          <a:bodyPr/>
          <a:lstStyle/>
          <a:p>
            <a:endParaRPr lang="sv-SE" dirty="0"/>
          </a:p>
        </p:txBody>
      </p:sp>
      <p:pic>
        <p:nvPicPr>
          <p:cNvPr id="9" name="Bildobjekt 8" descr="En orange person med ett vitt hjärta på magen som sträcker upp ena handen.">
            <a:extLst>
              <a:ext uri="{FF2B5EF4-FFF2-40B4-BE49-F238E27FC236}">
                <a16:creationId xmlns:a16="http://schemas.microsoft.com/office/drawing/2014/main" id="{893D799A-C09C-475B-AF48-DA566D562D0B}"/>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0796492" y="5284394"/>
            <a:ext cx="665762" cy="975632"/>
          </a:xfrm>
          <a:prstGeom prst="rect">
            <a:avLst/>
          </a:prstGeom>
        </p:spPr>
      </p:pic>
      <p:pic>
        <p:nvPicPr>
          <p:cNvPr id="10" name="Bildobjekt 9">
            <a:extLst>
              <a:ext uri="{FF2B5EF4-FFF2-40B4-BE49-F238E27FC236}">
                <a16:creationId xmlns:a16="http://schemas.microsoft.com/office/drawing/2014/main" id="{C51FC1DE-5D02-432F-B386-EFD0EC9F700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313547" y="4961800"/>
            <a:ext cx="1587048" cy="1587048"/>
          </a:xfrm>
          <a:prstGeom prst="rect">
            <a:avLst/>
          </a:prstGeom>
        </p:spPr>
      </p:pic>
      <p:sp>
        <p:nvSpPr>
          <p:cNvPr id="11" name="Rektangel 10" descr="Trygghet">
            <a:extLst>
              <a:ext uri="{FF2B5EF4-FFF2-40B4-BE49-F238E27FC236}">
                <a16:creationId xmlns:a16="http://schemas.microsoft.com/office/drawing/2014/main" id="{AC89978A-5FF6-4962-94E1-587A39DC8515}"/>
              </a:ext>
            </a:extLst>
          </p:cNvPr>
          <p:cNvSpPr/>
          <p:nvPr userDrawn="1"/>
        </p:nvSpPr>
        <p:spPr>
          <a:xfrm>
            <a:off x="10425943" y="5063045"/>
            <a:ext cx="1362258" cy="1362258"/>
          </a:xfrm>
          <a:prstGeom prst="rect">
            <a:avLst/>
          </a:prstGeom>
          <a:noFill/>
        </p:spPr>
        <p:txBody>
          <a:bodyPr wrap="none" lIns="91440" tIns="45720" rIns="91440" bIns="45720">
            <a:prstTxWarp prst="textArchUp">
              <a:avLst>
                <a:gd name="adj" fmla="val 54689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Trygghet</a:t>
            </a:r>
          </a:p>
        </p:txBody>
      </p:sp>
      <p:sp>
        <p:nvSpPr>
          <p:cNvPr id="12" name="Rektangel 11" descr="Tillgänglighet">
            <a:extLst>
              <a:ext uri="{FF2B5EF4-FFF2-40B4-BE49-F238E27FC236}">
                <a16:creationId xmlns:a16="http://schemas.microsoft.com/office/drawing/2014/main" id="{94EA4537-1D8E-4B9C-BDDB-92CBC64D124C}"/>
              </a:ext>
            </a:extLst>
          </p:cNvPr>
          <p:cNvSpPr/>
          <p:nvPr userDrawn="1"/>
        </p:nvSpPr>
        <p:spPr>
          <a:xfrm rot="17790793">
            <a:off x="10419695" y="5048151"/>
            <a:ext cx="1382768" cy="1446696"/>
          </a:xfrm>
          <a:prstGeom prst="rect">
            <a:avLst/>
          </a:prstGeom>
          <a:noFill/>
        </p:spPr>
        <p:txBody>
          <a:bodyPr wrap="none" lIns="91440" tIns="45720" rIns="91440" bIns="45720">
            <a:prstTxWarp prst="textArchDown">
              <a:avLst>
                <a:gd name="adj" fmla="val 1621901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Tillgänglighet</a:t>
            </a:r>
          </a:p>
        </p:txBody>
      </p:sp>
      <p:sp>
        <p:nvSpPr>
          <p:cNvPr id="13" name="Rektangel 12" descr="Tillsammans">
            <a:extLst>
              <a:ext uri="{FF2B5EF4-FFF2-40B4-BE49-F238E27FC236}">
                <a16:creationId xmlns:a16="http://schemas.microsoft.com/office/drawing/2014/main" id="{8BE8D5F1-A79E-4A1A-8AEE-DB2A77EFCAEF}"/>
              </a:ext>
            </a:extLst>
          </p:cNvPr>
          <p:cNvSpPr/>
          <p:nvPr userDrawn="1"/>
        </p:nvSpPr>
        <p:spPr>
          <a:xfrm rot="3533797">
            <a:off x="10377714" y="5051532"/>
            <a:ext cx="1404484" cy="1426724"/>
          </a:xfrm>
          <a:prstGeom prst="rect">
            <a:avLst/>
          </a:prstGeom>
          <a:noFill/>
        </p:spPr>
        <p:txBody>
          <a:bodyPr wrap="none" lIns="91440" tIns="45720" rIns="91440" bIns="45720">
            <a:prstTxWarp prst="textArchDown">
              <a:avLst>
                <a:gd name="adj" fmla="val 1639919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w="0">
                  <a:noFill/>
                </a:ln>
                <a:solidFill>
                  <a:srgbClr val="000000"/>
                </a:solidFill>
                <a:effectLst/>
                <a:uLnTx/>
                <a:uFillTx/>
                <a:latin typeface="Calibri" panose="020F0502020204030204"/>
                <a:ea typeface="+mn-ea"/>
                <a:cs typeface="+mn-cs"/>
              </a:rPr>
              <a:t>Tillsammans</a:t>
            </a:r>
            <a:endParaRPr kumimoji="0" lang="sv-SE" sz="2400" b="1" i="0" u="none" strike="noStrike" kern="1200" cap="none" spc="0" normalizeH="0" baseline="0" noProof="0" dirty="0">
              <a:ln w="0">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47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lla loggor">
    <p:bg>
      <p:bgRef idx="1003">
        <a:schemeClr val="bg2"/>
      </p:bgRef>
    </p:bg>
    <p:spTree>
      <p:nvGrpSpPr>
        <p:cNvPr id="1" name=""/>
        <p:cNvGrpSpPr/>
        <p:nvPr/>
      </p:nvGrpSpPr>
      <p:grpSpPr>
        <a:xfrm>
          <a:off x="0" y="0"/>
          <a:ext cx="0" cy="0"/>
          <a:chOff x="0" y="0"/>
          <a:chExt cx="0" cy="0"/>
        </a:xfrm>
      </p:grpSpPr>
      <p:pic>
        <p:nvPicPr>
          <p:cNvPr id="5" name="Bildobjekt 4" descr="Dorotea kommun.">
            <a:extLst>
              <a:ext uri="{FF2B5EF4-FFF2-40B4-BE49-F238E27FC236}">
                <a16:creationId xmlns:a16="http://schemas.microsoft.com/office/drawing/2014/main" id="{55C8AF7E-76A3-46AE-B71A-2D0A2EE6569B}"/>
              </a:ext>
            </a:extLst>
          </p:cNvPr>
          <p:cNvPicPr>
            <a:picLocks noChangeAspect="1"/>
          </p:cNvPicPr>
          <p:nvPr userDrawn="1"/>
        </p:nvPicPr>
        <p:blipFill rotWithShape="1">
          <a:blip r:embed="rId2"/>
          <a:srcRect l="54316" b="54316"/>
          <a:stretch/>
        </p:blipFill>
        <p:spPr>
          <a:xfrm>
            <a:off x="1107039" y="1333821"/>
            <a:ext cx="995149" cy="391840"/>
          </a:xfrm>
          <a:prstGeom prst="rect">
            <a:avLst/>
          </a:prstGeom>
        </p:spPr>
      </p:pic>
      <p:pic>
        <p:nvPicPr>
          <p:cNvPr id="6" name="Bildobjekt 5" descr="Lycksele kommun.">
            <a:extLst>
              <a:ext uri="{FF2B5EF4-FFF2-40B4-BE49-F238E27FC236}">
                <a16:creationId xmlns:a16="http://schemas.microsoft.com/office/drawing/2014/main" id="{B1D957A8-649B-4312-A67F-550D517F26D8}"/>
              </a:ext>
            </a:extLst>
          </p:cNvPr>
          <p:cNvPicPr>
            <a:picLocks noChangeAspect="1"/>
          </p:cNvPicPr>
          <p:nvPr userDrawn="1"/>
        </p:nvPicPr>
        <p:blipFill>
          <a:blip r:embed="rId3"/>
          <a:srcRect/>
          <a:stretch/>
        </p:blipFill>
        <p:spPr>
          <a:xfrm>
            <a:off x="3404355" y="1308379"/>
            <a:ext cx="928800" cy="440069"/>
          </a:xfrm>
          <a:prstGeom prst="rect">
            <a:avLst/>
          </a:prstGeom>
        </p:spPr>
      </p:pic>
      <p:pic>
        <p:nvPicPr>
          <p:cNvPr id="8" name="Bildobjekt 7" descr="Robertsfors kommun.">
            <a:extLst>
              <a:ext uri="{FF2B5EF4-FFF2-40B4-BE49-F238E27FC236}">
                <a16:creationId xmlns:a16="http://schemas.microsoft.com/office/drawing/2014/main" id="{62A74331-9439-48A0-8449-526427EE8220}"/>
              </a:ext>
            </a:extLst>
          </p:cNvPr>
          <p:cNvPicPr>
            <a:picLocks noChangeAspect="1"/>
          </p:cNvPicPr>
          <p:nvPr userDrawn="1"/>
        </p:nvPicPr>
        <p:blipFill>
          <a:blip r:embed="rId4"/>
          <a:srcRect/>
          <a:stretch/>
        </p:blipFill>
        <p:spPr>
          <a:xfrm>
            <a:off x="5436233" y="1377555"/>
            <a:ext cx="1279990" cy="316232"/>
          </a:xfrm>
          <a:prstGeom prst="rect">
            <a:avLst/>
          </a:prstGeom>
        </p:spPr>
      </p:pic>
      <p:pic>
        <p:nvPicPr>
          <p:cNvPr id="9" name="Bildobjekt 8">
            <a:extLst>
              <a:ext uri="{FF2B5EF4-FFF2-40B4-BE49-F238E27FC236}">
                <a16:creationId xmlns:a16="http://schemas.microsoft.com/office/drawing/2014/main" id="{25F55433-218E-4FE3-94D7-CCE3B0A8E4F4}"/>
              </a:ext>
            </a:extLst>
          </p:cNvPr>
          <p:cNvPicPr>
            <a:picLocks noChangeAspect="1"/>
          </p:cNvPicPr>
          <p:nvPr userDrawn="1"/>
        </p:nvPicPr>
        <p:blipFill>
          <a:blip r:embed="rId5"/>
          <a:srcRect/>
          <a:stretch/>
        </p:blipFill>
        <p:spPr>
          <a:xfrm>
            <a:off x="7830244" y="1344393"/>
            <a:ext cx="1019768" cy="398589"/>
          </a:xfrm>
          <a:prstGeom prst="rect">
            <a:avLst/>
          </a:prstGeom>
        </p:spPr>
      </p:pic>
      <p:pic>
        <p:nvPicPr>
          <p:cNvPr id="10" name="Bildobjekt 9" descr="Bjurholms kommun.">
            <a:extLst>
              <a:ext uri="{FF2B5EF4-FFF2-40B4-BE49-F238E27FC236}">
                <a16:creationId xmlns:a16="http://schemas.microsoft.com/office/drawing/2014/main" id="{07208596-ACE7-44A1-B5F7-0835D6EB96ED}"/>
              </a:ext>
            </a:extLst>
          </p:cNvPr>
          <p:cNvPicPr>
            <a:picLocks noChangeAspect="1"/>
          </p:cNvPicPr>
          <p:nvPr userDrawn="1"/>
        </p:nvPicPr>
        <p:blipFill>
          <a:blip r:embed="rId6"/>
          <a:stretch>
            <a:fillRect/>
          </a:stretch>
        </p:blipFill>
        <p:spPr>
          <a:xfrm>
            <a:off x="9819469" y="1312459"/>
            <a:ext cx="1177200" cy="451790"/>
          </a:xfrm>
          <a:prstGeom prst="rect">
            <a:avLst/>
          </a:prstGeom>
        </p:spPr>
      </p:pic>
      <p:pic>
        <p:nvPicPr>
          <p:cNvPr id="11" name="Bildobjekt 10" descr="Umeå kommun.">
            <a:extLst>
              <a:ext uri="{FF2B5EF4-FFF2-40B4-BE49-F238E27FC236}">
                <a16:creationId xmlns:a16="http://schemas.microsoft.com/office/drawing/2014/main" id="{35FE54EF-A874-4B0B-BABC-B479B1BE13B0}"/>
              </a:ext>
            </a:extLst>
          </p:cNvPr>
          <p:cNvPicPr>
            <a:picLocks noChangeAspect="1"/>
          </p:cNvPicPr>
          <p:nvPr userDrawn="1"/>
        </p:nvPicPr>
        <p:blipFill>
          <a:blip r:embed="rId7"/>
          <a:stretch>
            <a:fillRect/>
          </a:stretch>
        </p:blipFill>
        <p:spPr>
          <a:xfrm>
            <a:off x="1158927" y="2106760"/>
            <a:ext cx="889200" cy="368383"/>
          </a:xfrm>
          <a:prstGeom prst="rect">
            <a:avLst/>
          </a:prstGeom>
        </p:spPr>
      </p:pic>
      <p:pic>
        <p:nvPicPr>
          <p:cNvPr id="12" name="Bildobjekt 11" descr="Vännäs kommun.">
            <a:extLst>
              <a:ext uri="{FF2B5EF4-FFF2-40B4-BE49-F238E27FC236}">
                <a16:creationId xmlns:a16="http://schemas.microsoft.com/office/drawing/2014/main" id="{A2028CA0-72E7-4049-A1B8-397004501346}"/>
              </a:ext>
            </a:extLst>
          </p:cNvPr>
          <p:cNvPicPr>
            <a:picLocks noChangeAspect="1"/>
          </p:cNvPicPr>
          <p:nvPr userDrawn="1"/>
        </p:nvPicPr>
        <p:blipFill>
          <a:blip r:embed="rId8"/>
          <a:stretch>
            <a:fillRect/>
          </a:stretch>
        </p:blipFill>
        <p:spPr>
          <a:xfrm>
            <a:off x="3509319" y="2047583"/>
            <a:ext cx="612000" cy="548250"/>
          </a:xfrm>
          <a:prstGeom prst="rect">
            <a:avLst/>
          </a:prstGeom>
        </p:spPr>
      </p:pic>
      <p:pic>
        <p:nvPicPr>
          <p:cNvPr id="13" name="Bildobjekt 12" descr="Malå kommun.">
            <a:extLst>
              <a:ext uri="{FF2B5EF4-FFF2-40B4-BE49-F238E27FC236}">
                <a16:creationId xmlns:a16="http://schemas.microsoft.com/office/drawing/2014/main" id="{58D7F800-A392-4C2C-A53B-EB53E4F9AE4C}"/>
              </a:ext>
            </a:extLst>
          </p:cNvPr>
          <p:cNvPicPr>
            <a:picLocks noChangeAspect="1"/>
          </p:cNvPicPr>
          <p:nvPr userDrawn="1"/>
        </p:nvPicPr>
        <p:blipFill>
          <a:blip r:embed="rId9"/>
          <a:stretch>
            <a:fillRect/>
          </a:stretch>
        </p:blipFill>
        <p:spPr>
          <a:xfrm>
            <a:off x="5542514" y="2190099"/>
            <a:ext cx="1087200" cy="394189"/>
          </a:xfrm>
          <a:prstGeom prst="rect">
            <a:avLst/>
          </a:prstGeom>
        </p:spPr>
      </p:pic>
      <p:pic>
        <p:nvPicPr>
          <p:cNvPr id="14" name="Bildobjekt 13" descr="Nordmalings kommun.">
            <a:extLst>
              <a:ext uri="{FF2B5EF4-FFF2-40B4-BE49-F238E27FC236}">
                <a16:creationId xmlns:a16="http://schemas.microsoft.com/office/drawing/2014/main" id="{11266691-1F2A-4BBF-9BDC-5885B954B7C2}"/>
              </a:ext>
            </a:extLst>
          </p:cNvPr>
          <p:cNvPicPr>
            <a:picLocks noChangeAspect="1"/>
          </p:cNvPicPr>
          <p:nvPr userDrawn="1"/>
        </p:nvPicPr>
        <p:blipFill>
          <a:blip r:embed="rId10"/>
          <a:stretch>
            <a:fillRect/>
          </a:stretch>
        </p:blipFill>
        <p:spPr>
          <a:xfrm>
            <a:off x="7833086" y="2203484"/>
            <a:ext cx="1015200" cy="355320"/>
          </a:xfrm>
          <a:prstGeom prst="rect">
            <a:avLst/>
          </a:prstGeom>
        </p:spPr>
      </p:pic>
      <p:pic>
        <p:nvPicPr>
          <p:cNvPr id="15" name="Bildobjekt 14" descr="Norsjö kommun.">
            <a:extLst>
              <a:ext uri="{FF2B5EF4-FFF2-40B4-BE49-F238E27FC236}">
                <a16:creationId xmlns:a16="http://schemas.microsoft.com/office/drawing/2014/main" id="{F6447B75-F5A6-40B7-AA3C-AE0A2FDE3FFE}"/>
              </a:ext>
            </a:extLst>
          </p:cNvPr>
          <p:cNvPicPr>
            <a:picLocks noChangeAspect="1"/>
          </p:cNvPicPr>
          <p:nvPr userDrawn="1"/>
        </p:nvPicPr>
        <p:blipFill>
          <a:blip r:embed="rId11"/>
          <a:stretch>
            <a:fillRect/>
          </a:stretch>
        </p:blipFill>
        <p:spPr>
          <a:xfrm>
            <a:off x="9930165" y="2212651"/>
            <a:ext cx="964800" cy="336411"/>
          </a:xfrm>
          <a:prstGeom prst="rect">
            <a:avLst/>
          </a:prstGeom>
        </p:spPr>
      </p:pic>
      <p:pic>
        <p:nvPicPr>
          <p:cNvPr id="16" name="Bildobjekt 15" descr="Skellefteå kommun.">
            <a:extLst>
              <a:ext uri="{FF2B5EF4-FFF2-40B4-BE49-F238E27FC236}">
                <a16:creationId xmlns:a16="http://schemas.microsoft.com/office/drawing/2014/main" id="{FB65A4D1-066E-47E3-82FA-7D987E887647}"/>
              </a:ext>
            </a:extLst>
          </p:cNvPr>
          <p:cNvPicPr>
            <a:picLocks noChangeAspect="1"/>
          </p:cNvPicPr>
          <p:nvPr userDrawn="1"/>
        </p:nvPicPr>
        <p:blipFill>
          <a:blip r:embed="rId12"/>
          <a:stretch>
            <a:fillRect/>
          </a:stretch>
        </p:blipFill>
        <p:spPr>
          <a:xfrm>
            <a:off x="1134247" y="2968848"/>
            <a:ext cx="936000" cy="292898"/>
          </a:xfrm>
          <a:prstGeom prst="rect">
            <a:avLst/>
          </a:prstGeom>
        </p:spPr>
      </p:pic>
      <p:pic>
        <p:nvPicPr>
          <p:cNvPr id="17" name="Bildobjekt 16">
            <a:extLst>
              <a:ext uri="{FF2B5EF4-FFF2-40B4-BE49-F238E27FC236}">
                <a16:creationId xmlns:a16="http://schemas.microsoft.com/office/drawing/2014/main" id="{6AAA14AA-587B-4895-A243-F91FC99C6E92}"/>
              </a:ext>
            </a:extLst>
          </p:cNvPr>
          <p:cNvPicPr>
            <a:picLocks noChangeAspect="1"/>
          </p:cNvPicPr>
          <p:nvPr userDrawn="1"/>
        </p:nvPicPr>
        <p:blipFill>
          <a:blip r:embed="rId13"/>
          <a:srcRect/>
          <a:stretch/>
        </p:blipFill>
        <p:spPr>
          <a:xfrm>
            <a:off x="3278865" y="3063043"/>
            <a:ext cx="1180800" cy="312192"/>
          </a:xfrm>
          <a:prstGeom prst="rect">
            <a:avLst/>
          </a:prstGeom>
        </p:spPr>
      </p:pic>
      <p:pic>
        <p:nvPicPr>
          <p:cNvPr id="18" name="Bildobjekt 17" descr="Vilhelmina kommun.">
            <a:extLst>
              <a:ext uri="{FF2B5EF4-FFF2-40B4-BE49-F238E27FC236}">
                <a16:creationId xmlns:a16="http://schemas.microsoft.com/office/drawing/2014/main" id="{73B0F288-E942-4CC9-808E-292065FB4438}"/>
              </a:ext>
            </a:extLst>
          </p:cNvPr>
          <p:cNvPicPr>
            <a:picLocks noChangeAspect="1"/>
          </p:cNvPicPr>
          <p:nvPr userDrawn="1"/>
        </p:nvPicPr>
        <p:blipFill>
          <a:blip r:embed="rId14"/>
          <a:stretch>
            <a:fillRect/>
          </a:stretch>
        </p:blipFill>
        <p:spPr>
          <a:xfrm>
            <a:off x="5586251" y="2978082"/>
            <a:ext cx="986400" cy="362741"/>
          </a:xfrm>
          <a:prstGeom prst="rect">
            <a:avLst/>
          </a:prstGeom>
        </p:spPr>
      </p:pic>
      <p:pic>
        <p:nvPicPr>
          <p:cNvPr id="19" name="Bildobjekt 18" descr="Vindelns kommun.">
            <a:extLst>
              <a:ext uri="{FF2B5EF4-FFF2-40B4-BE49-F238E27FC236}">
                <a16:creationId xmlns:a16="http://schemas.microsoft.com/office/drawing/2014/main" id="{458D1693-17F2-4D0D-A4CE-AAB93AC6F4C0}"/>
              </a:ext>
            </a:extLst>
          </p:cNvPr>
          <p:cNvPicPr>
            <a:picLocks noChangeAspect="1"/>
          </p:cNvPicPr>
          <p:nvPr userDrawn="1"/>
        </p:nvPicPr>
        <p:blipFill>
          <a:blip r:embed="rId15"/>
          <a:stretch>
            <a:fillRect/>
          </a:stretch>
        </p:blipFill>
        <p:spPr>
          <a:xfrm>
            <a:off x="7912752" y="2980462"/>
            <a:ext cx="856800" cy="418880"/>
          </a:xfrm>
          <a:prstGeom prst="rect">
            <a:avLst/>
          </a:prstGeom>
        </p:spPr>
      </p:pic>
      <p:pic>
        <p:nvPicPr>
          <p:cNvPr id="20" name="Bildobjekt 19" descr="Åsele kommun.">
            <a:extLst>
              <a:ext uri="{FF2B5EF4-FFF2-40B4-BE49-F238E27FC236}">
                <a16:creationId xmlns:a16="http://schemas.microsoft.com/office/drawing/2014/main" id="{1FC687E2-2B0A-42FF-8E13-2A44CF97A563}"/>
              </a:ext>
            </a:extLst>
          </p:cNvPr>
          <p:cNvPicPr>
            <a:picLocks noChangeAspect="1"/>
          </p:cNvPicPr>
          <p:nvPr userDrawn="1"/>
        </p:nvPicPr>
        <p:blipFill>
          <a:blip r:embed="rId16"/>
          <a:stretch>
            <a:fillRect/>
          </a:stretch>
        </p:blipFill>
        <p:spPr>
          <a:xfrm>
            <a:off x="9768702" y="3080227"/>
            <a:ext cx="1270800" cy="279576"/>
          </a:xfrm>
          <a:prstGeom prst="rect">
            <a:avLst/>
          </a:prstGeom>
        </p:spPr>
      </p:pic>
      <p:pic>
        <p:nvPicPr>
          <p:cNvPr id="21" name="Bildobjekt 20" descr="Region Västerbotten.">
            <a:extLst>
              <a:ext uri="{FF2B5EF4-FFF2-40B4-BE49-F238E27FC236}">
                <a16:creationId xmlns:a16="http://schemas.microsoft.com/office/drawing/2014/main" id="{1B430444-DA57-43C6-9694-819395CB954F}"/>
              </a:ext>
            </a:extLst>
          </p:cNvPr>
          <p:cNvPicPr>
            <a:picLocks noChangeAspect="1"/>
          </p:cNvPicPr>
          <p:nvPr userDrawn="1"/>
        </p:nvPicPr>
        <p:blipFill>
          <a:blip r:embed="rId17"/>
          <a:stretch>
            <a:fillRect/>
          </a:stretch>
        </p:blipFill>
        <p:spPr>
          <a:xfrm>
            <a:off x="5545228" y="3746227"/>
            <a:ext cx="1062000" cy="241653"/>
          </a:xfrm>
          <a:prstGeom prst="rect">
            <a:avLst/>
          </a:prstGeom>
        </p:spPr>
      </p:pic>
      <p:pic>
        <p:nvPicPr>
          <p:cNvPr id="22" name="Bildobjekt 21" descr="Illustration av ett landskap med hus, människor och fordon. I bakgrunden syns skog och berg.">
            <a:extLst>
              <a:ext uri="{FF2B5EF4-FFF2-40B4-BE49-F238E27FC236}">
                <a16:creationId xmlns:a16="http://schemas.microsoft.com/office/drawing/2014/main" id="{32804C3A-2663-4DC2-8042-6FFBDF4321B8}"/>
              </a:ext>
            </a:extLst>
          </p:cNvPr>
          <p:cNvPicPr>
            <a:picLocks noChangeAspect="1"/>
          </p:cNvPicPr>
          <p:nvPr userDrawn="1"/>
        </p:nvPicPr>
        <p:blipFill rotWithShape="1">
          <a:blip r:embed="rId18"/>
          <a:srcRect l="566" t="54247"/>
          <a:stretch/>
        </p:blipFill>
        <p:spPr>
          <a:xfrm>
            <a:off x="0" y="3993266"/>
            <a:ext cx="12192000" cy="2876309"/>
          </a:xfrm>
          <a:prstGeom prst="rect">
            <a:avLst/>
          </a:prstGeom>
        </p:spPr>
      </p:pic>
      <p:sp>
        <p:nvSpPr>
          <p:cNvPr id="23" name="textruta 22">
            <a:extLst>
              <a:ext uri="{FF2B5EF4-FFF2-40B4-BE49-F238E27FC236}">
                <a16:creationId xmlns:a16="http://schemas.microsoft.com/office/drawing/2014/main" id="{696E4C01-1A1E-4150-917B-CFC94FCBF36E}"/>
              </a:ext>
            </a:extLst>
          </p:cNvPr>
          <p:cNvSpPr txBox="1"/>
          <p:nvPr userDrawn="1"/>
        </p:nvSpPr>
        <p:spPr>
          <a:xfrm>
            <a:off x="1886509" y="459464"/>
            <a:ext cx="8379437"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Ett samarbete mellan</a:t>
            </a:r>
          </a:p>
        </p:txBody>
      </p:sp>
    </p:spTree>
    <p:extLst>
      <p:ext uri="{BB962C8B-B14F-4D97-AF65-F5344CB8AC3E}">
        <p14:creationId xmlns:p14="http://schemas.microsoft.com/office/powerpoint/2010/main" val="41661369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akgrunds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C386DE-9E85-E246-B2C8-B39EA9996BC0}"/>
              </a:ext>
            </a:extLst>
          </p:cNvPr>
          <p:cNvSpPr>
            <a:spLocks noGrp="1"/>
          </p:cNvSpPr>
          <p:nvPr>
            <p:ph type="ctrTitle"/>
          </p:nvPr>
        </p:nvSpPr>
        <p:spPr>
          <a:xfrm>
            <a:off x="2330605" y="716545"/>
            <a:ext cx="9310534" cy="659415"/>
          </a:xfrm>
        </p:spPr>
        <p:txBody>
          <a:bodyPr>
            <a:normAutofit/>
          </a:bodyPr>
          <a:lstStyle>
            <a:lvl1pPr>
              <a:defRPr sz="3600" b="1"/>
            </a:lvl1pPr>
          </a:lstStyle>
          <a:p>
            <a:endParaRPr lang="sv-SE"/>
          </a:p>
        </p:txBody>
      </p:sp>
    </p:spTree>
    <p:extLst>
      <p:ext uri="{BB962C8B-B14F-4D97-AF65-F5344CB8AC3E}">
        <p14:creationId xmlns:p14="http://schemas.microsoft.com/office/powerpoint/2010/main" val="351839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ygghet">
    <p:spTree>
      <p:nvGrpSpPr>
        <p:cNvPr id="1" name=""/>
        <p:cNvGrpSpPr/>
        <p:nvPr/>
      </p:nvGrpSpPr>
      <p:grpSpPr>
        <a:xfrm>
          <a:off x="0" y="0"/>
          <a:ext cx="0" cy="0"/>
          <a:chOff x="0" y="0"/>
          <a:chExt cx="0" cy="0"/>
        </a:xfrm>
      </p:grpSpPr>
      <p:pic>
        <p:nvPicPr>
          <p:cNvPr id="2" name="Bildobjekt 1" descr="Orange person med vitt hjärta på magen som sträcker upp ena handen.">
            <a:extLst>
              <a:ext uri="{FF2B5EF4-FFF2-40B4-BE49-F238E27FC236}">
                <a16:creationId xmlns:a16="http://schemas.microsoft.com/office/drawing/2014/main" id="{10067EA7-4D94-49C0-BCAE-AB2BD7C8CDA3}"/>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851055" y="878158"/>
            <a:ext cx="1177200" cy="1718076"/>
          </a:xfrm>
          <a:prstGeom prst="rect">
            <a:avLst/>
          </a:prstGeom>
        </p:spPr>
      </p:pic>
      <p:sp>
        <p:nvSpPr>
          <p:cNvPr id="4" name="textruta 3">
            <a:extLst>
              <a:ext uri="{FF2B5EF4-FFF2-40B4-BE49-F238E27FC236}">
                <a16:creationId xmlns:a16="http://schemas.microsoft.com/office/drawing/2014/main" id="{65203B0A-DB47-48AA-87DE-50D3A9AE0775}"/>
              </a:ext>
            </a:extLst>
          </p:cNvPr>
          <p:cNvSpPr txBox="1"/>
          <p:nvPr userDrawn="1"/>
        </p:nvSpPr>
        <p:spPr>
          <a:xfrm>
            <a:off x="2330604" y="1339199"/>
            <a:ext cx="820076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Jag känner mig trygg med att jag enkelt får hjälp och stöd när jag </a:t>
            </a:r>
            <a:b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behöver och får förutsättningar att klara mig själv. Jag och alla parter samarbetar, vilket skapar kontinuitet och trygghet för mig. Jag får ett</a:t>
            </a:r>
            <a:b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gott bemötande och upplever engagemang i det vi gör tillsammans.</a:t>
            </a:r>
          </a:p>
        </p:txBody>
      </p:sp>
      <p:sp>
        <p:nvSpPr>
          <p:cNvPr id="7" name="textruta 6">
            <a:extLst>
              <a:ext uri="{FF2B5EF4-FFF2-40B4-BE49-F238E27FC236}">
                <a16:creationId xmlns:a16="http://schemas.microsoft.com/office/drawing/2014/main" id="{CB4A6CC2-FB83-4D0D-BB15-3B0725FE85ED}"/>
              </a:ext>
            </a:extLst>
          </p:cNvPr>
          <p:cNvSpPr txBox="1"/>
          <p:nvPr userDrawn="1"/>
        </p:nvSpPr>
        <p:spPr>
          <a:xfrm>
            <a:off x="2330604" y="692868"/>
            <a:ext cx="8200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000000"/>
                </a:solidFill>
                <a:effectLst/>
                <a:uLnTx/>
                <a:uFillTx/>
                <a:latin typeface="Calibri" panose="020F0502020204030204"/>
                <a:ea typeface="+mn-ea"/>
                <a:cs typeface="+mn-cs"/>
              </a:rPr>
              <a:t>Trygghet</a:t>
            </a:r>
            <a:endParaRPr kumimoji="0" lang="sv-S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07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952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DAC4C95-8A66-9840-A4E8-B4D3B06245AF}"/>
              </a:ext>
            </a:extLst>
          </p:cNvPr>
          <p:cNvSpPr>
            <a:spLocks noGrp="1"/>
          </p:cNvSpPr>
          <p:nvPr>
            <p:ph type="ctrTitle"/>
          </p:nvPr>
        </p:nvSpPr>
        <p:spPr>
          <a:xfrm>
            <a:off x="2330604" y="716545"/>
            <a:ext cx="10968475" cy="659415"/>
          </a:xfrm>
        </p:spPr>
        <p:txBody>
          <a:bodyPr>
            <a:normAutofit/>
          </a:bodyPr>
          <a:lstStyle>
            <a:lvl1pPr>
              <a:defRPr sz="3600" b="1"/>
            </a:lvl1pPr>
          </a:lstStyle>
          <a:p>
            <a:endParaRPr lang="sv-SE"/>
          </a:p>
        </p:txBody>
      </p:sp>
      <p:sp>
        <p:nvSpPr>
          <p:cNvPr id="7" name="Platshållare för text 6">
            <a:extLst>
              <a:ext uri="{FF2B5EF4-FFF2-40B4-BE49-F238E27FC236}">
                <a16:creationId xmlns:a16="http://schemas.microsoft.com/office/drawing/2014/main" id="{0D961A86-4CB5-B547-958A-A6759D1935A0}"/>
              </a:ext>
            </a:extLst>
          </p:cNvPr>
          <p:cNvSpPr>
            <a:spLocks noGrp="1"/>
          </p:cNvSpPr>
          <p:nvPr>
            <p:ph type="body" sz="quarter" idx="10"/>
          </p:nvPr>
        </p:nvSpPr>
        <p:spPr>
          <a:xfrm>
            <a:off x="2330604" y="1339199"/>
            <a:ext cx="8366125" cy="1728000"/>
          </a:xfrm>
        </p:spPr>
        <p:txBody>
          <a:bodyPr>
            <a:noAutofit/>
          </a:bodyPr>
          <a:lstStyle>
            <a:lvl1pPr marL="0" indent="0">
              <a:buNone/>
              <a:defRPr sz="2100" b="1"/>
            </a:lvl1pPr>
            <a:lvl2pPr marL="457200" indent="0">
              <a:buNone/>
              <a:defRPr sz="2100" b="1"/>
            </a:lvl2pPr>
            <a:lvl3pPr marL="914400" indent="0">
              <a:buNone/>
              <a:defRPr sz="2100" b="1"/>
            </a:lvl3pPr>
            <a:lvl4pPr marL="1371600" indent="0">
              <a:buNone/>
              <a:defRPr sz="2100" b="1"/>
            </a:lvl4pPr>
            <a:lvl5pPr marL="1828800" indent="0">
              <a:buNone/>
              <a:defRPr sz="2100" b="1"/>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67221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9DAC4C95-8A66-9840-A4E8-B4D3B06245AF}"/>
              </a:ext>
            </a:extLst>
          </p:cNvPr>
          <p:cNvSpPr>
            <a:spLocks noGrp="1"/>
          </p:cNvSpPr>
          <p:nvPr>
            <p:ph type="ctrTitle"/>
          </p:nvPr>
        </p:nvSpPr>
        <p:spPr>
          <a:xfrm>
            <a:off x="2330604" y="716545"/>
            <a:ext cx="10968475" cy="659415"/>
          </a:xfrm>
        </p:spPr>
        <p:txBody>
          <a:bodyPr>
            <a:normAutofit/>
          </a:bodyPr>
          <a:lstStyle>
            <a:lvl1pPr>
              <a:defRPr sz="3600" b="1"/>
            </a:lvl1pPr>
          </a:lstStyle>
          <a:p>
            <a:endParaRPr lang="sv-SE" dirty="0"/>
          </a:p>
        </p:txBody>
      </p:sp>
      <p:sp>
        <p:nvSpPr>
          <p:cNvPr id="7" name="Platshållare för text 6">
            <a:extLst>
              <a:ext uri="{FF2B5EF4-FFF2-40B4-BE49-F238E27FC236}">
                <a16:creationId xmlns:a16="http://schemas.microsoft.com/office/drawing/2014/main" id="{0D961A86-4CB5-B547-958A-A6759D1935A0}"/>
              </a:ext>
            </a:extLst>
          </p:cNvPr>
          <p:cNvSpPr>
            <a:spLocks noGrp="1"/>
          </p:cNvSpPr>
          <p:nvPr>
            <p:ph type="body" sz="quarter" idx="10"/>
          </p:nvPr>
        </p:nvSpPr>
        <p:spPr>
          <a:xfrm>
            <a:off x="2330604" y="1339199"/>
            <a:ext cx="8366125" cy="1728000"/>
          </a:xfrm>
        </p:spPr>
        <p:txBody>
          <a:bodyPr>
            <a:noAutofit/>
          </a:bodyPr>
          <a:lstStyle>
            <a:lvl1pPr marL="0" indent="0">
              <a:buNone/>
              <a:defRPr sz="2100" b="1"/>
            </a:lvl1pPr>
            <a:lvl2pPr marL="457200" indent="0">
              <a:buNone/>
              <a:defRPr sz="2100" b="1"/>
            </a:lvl2pPr>
            <a:lvl3pPr marL="914400" indent="0">
              <a:buNone/>
              <a:defRPr sz="2100" b="1"/>
            </a:lvl3pPr>
            <a:lvl4pPr marL="1371600" indent="0">
              <a:buNone/>
              <a:defRPr sz="2100" b="1"/>
            </a:lvl4pPr>
            <a:lvl5pPr marL="1828800" indent="0">
              <a:buNone/>
              <a:defRPr sz="21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8232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lgänglighet">
    <p:spTree>
      <p:nvGrpSpPr>
        <p:cNvPr id="1" name=""/>
        <p:cNvGrpSpPr/>
        <p:nvPr/>
      </p:nvGrpSpPr>
      <p:grpSpPr>
        <a:xfrm>
          <a:off x="0" y="0"/>
          <a:ext cx="0" cy="0"/>
          <a:chOff x="0" y="0"/>
          <a:chExt cx="0" cy="0"/>
        </a:xfrm>
      </p:grpSpPr>
      <p:pic>
        <p:nvPicPr>
          <p:cNvPr id="5" name="Bildobjekt 4" descr="Ljusblå person med vitt hjärta på magen som sträcker upp ena handen.">
            <a:extLst>
              <a:ext uri="{FF2B5EF4-FFF2-40B4-BE49-F238E27FC236}">
                <a16:creationId xmlns:a16="http://schemas.microsoft.com/office/drawing/2014/main" id="{5D9D7DEA-2EC5-4892-B9DB-6BDB7E0EEF06}"/>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851055" y="878158"/>
            <a:ext cx="1180800" cy="1723330"/>
          </a:xfrm>
          <a:prstGeom prst="rect">
            <a:avLst/>
          </a:prstGeom>
        </p:spPr>
      </p:pic>
      <p:sp>
        <p:nvSpPr>
          <p:cNvPr id="7" name="textruta 6">
            <a:extLst>
              <a:ext uri="{FF2B5EF4-FFF2-40B4-BE49-F238E27FC236}">
                <a16:creationId xmlns:a16="http://schemas.microsoft.com/office/drawing/2014/main" id="{ADEC35D5-24AD-48C1-8EF6-A71A4D6B03D6}"/>
              </a:ext>
            </a:extLst>
          </p:cNvPr>
          <p:cNvSpPr txBox="1"/>
          <p:nvPr userDrawn="1"/>
        </p:nvSpPr>
        <p:spPr>
          <a:xfrm>
            <a:off x="2330603" y="1339199"/>
            <a:ext cx="8274335"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Jag vet vem jag ska kontakta, eller får hjälp att ta den kontakt som behövs. Jag blir inte hänvisad runt och jag kan välja mellan olika kontaktvägar beroende på vad som passar mig. Jag kan ha möten digitalt när det går och fysiskt när det krävs. För mig är vården en jämlik tjänst som är proaktiv och hälsofrämjande.</a:t>
            </a:r>
          </a:p>
        </p:txBody>
      </p:sp>
      <p:sp>
        <p:nvSpPr>
          <p:cNvPr id="8" name="textruta 7">
            <a:extLst>
              <a:ext uri="{FF2B5EF4-FFF2-40B4-BE49-F238E27FC236}">
                <a16:creationId xmlns:a16="http://schemas.microsoft.com/office/drawing/2014/main" id="{4AB85A68-FDBD-4374-810E-534B098D793D}"/>
              </a:ext>
            </a:extLst>
          </p:cNvPr>
          <p:cNvSpPr txBox="1"/>
          <p:nvPr userDrawn="1"/>
        </p:nvSpPr>
        <p:spPr>
          <a:xfrm>
            <a:off x="2330602" y="692868"/>
            <a:ext cx="82743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000000"/>
                </a:solidFill>
                <a:effectLst/>
                <a:uLnTx/>
                <a:uFillTx/>
                <a:latin typeface="Calibri" panose="020F0502020204030204"/>
                <a:ea typeface="+mn-ea"/>
                <a:cs typeface="+mn-cs"/>
              </a:rPr>
              <a:t>Tillgänglighet</a:t>
            </a:r>
          </a:p>
        </p:txBody>
      </p:sp>
    </p:spTree>
    <p:extLst>
      <p:ext uri="{BB962C8B-B14F-4D97-AF65-F5344CB8AC3E}">
        <p14:creationId xmlns:p14="http://schemas.microsoft.com/office/powerpoint/2010/main" val="302046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lsammans">
    <p:spTree>
      <p:nvGrpSpPr>
        <p:cNvPr id="1" name=""/>
        <p:cNvGrpSpPr/>
        <p:nvPr/>
      </p:nvGrpSpPr>
      <p:grpSpPr>
        <a:xfrm>
          <a:off x="0" y="0"/>
          <a:ext cx="0" cy="0"/>
          <a:chOff x="0" y="0"/>
          <a:chExt cx="0" cy="0"/>
        </a:xfrm>
      </p:grpSpPr>
      <p:pic>
        <p:nvPicPr>
          <p:cNvPr id="8" name="Bildobjekt 7" descr="Mellanblå person med vitt hjärta på magen som sträcker upp ena handen.">
            <a:extLst>
              <a:ext uri="{FF2B5EF4-FFF2-40B4-BE49-F238E27FC236}">
                <a16:creationId xmlns:a16="http://schemas.microsoft.com/office/drawing/2014/main" id="{1E631055-2208-477D-AE52-FB19A8F1B7E2}"/>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851055" y="878158"/>
            <a:ext cx="1180800" cy="1723330"/>
          </a:xfrm>
          <a:prstGeom prst="rect">
            <a:avLst/>
          </a:prstGeom>
        </p:spPr>
      </p:pic>
      <p:sp>
        <p:nvSpPr>
          <p:cNvPr id="10" name="textruta 9">
            <a:extLst>
              <a:ext uri="{FF2B5EF4-FFF2-40B4-BE49-F238E27FC236}">
                <a16:creationId xmlns:a16="http://schemas.microsoft.com/office/drawing/2014/main" id="{7B3C1251-ED7C-4F52-B36C-14E1A230A8A8}"/>
              </a:ext>
            </a:extLst>
          </p:cNvPr>
          <p:cNvSpPr txBox="1"/>
          <p:nvPr userDrawn="1"/>
        </p:nvSpPr>
        <p:spPr>
          <a:xfrm>
            <a:off x="2330603" y="1339199"/>
            <a:ext cx="837943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Jag möts av människor som är intresserade av mig som person. </a:t>
            </a:r>
            <a:b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sv-SE" sz="2100" b="0" i="0" u="none" strike="noStrike" kern="1200" cap="none" spc="0" normalizeH="0" baseline="0" noProof="0" dirty="0">
                <a:ln>
                  <a:noFill/>
                </a:ln>
                <a:solidFill>
                  <a:srgbClr val="000000"/>
                </a:solidFill>
                <a:effectLst/>
                <a:uLnTx/>
                <a:uFillTx/>
                <a:latin typeface="Calibri" panose="020F0502020204030204"/>
                <a:ea typeface="+mn-ea"/>
                <a:cs typeface="+mn-cs"/>
              </a:rPr>
              <a:t>Utifrån mina behov skapar vi tillsammans bra förutsättningar för min hälsa. Jag märker aldrig av gränserna mellan olika aktörer eftersom samverkan och kommunikation fungerar bra.</a:t>
            </a:r>
          </a:p>
        </p:txBody>
      </p:sp>
      <p:sp>
        <p:nvSpPr>
          <p:cNvPr id="5" name="textruta 4">
            <a:extLst>
              <a:ext uri="{FF2B5EF4-FFF2-40B4-BE49-F238E27FC236}">
                <a16:creationId xmlns:a16="http://schemas.microsoft.com/office/drawing/2014/main" id="{FFBBF0D0-241D-40AC-A62E-217265CA14FB}"/>
              </a:ext>
            </a:extLst>
          </p:cNvPr>
          <p:cNvSpPr txBox="1"/>
          <p:nvPr userDrawn="1"/>
        </p:nvSpPr>
        <p:spPr>
          <a:xfrm>
            <a:off x="2330602" y="692868"/>
            <a:ext cx="8379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srgbClr val="000000"/>
                </a:solidFill>
                <a:effectLst/>
                <a:uLnTx/>
                <a:uFillTx/>
                <a:latin typeface="Calibri" panose="020F0502020204030204"/>
                <a:ea typeface="+mn-ea"/>
                <a:cs typeface="+mn-cs"/>
              </a:rPr>
              <a:t>Tillsammans</a:t>
            </a:r>
            <a:endParaRPr kumimoji="0" lang="sv-SE" sz="21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833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akgrund ">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6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akgrund, transperent ">
    <p:spTree>
      <p:nvGrpSpPr>
        <p:cNvPr id="1" name=""/>
        <p:cNvGrpSpPr/>
        <p:nvPr/>
      </p:nvGrpSpPr>
      <p:grpSpPr>
        <a:xfrm>
          <a:off x="0" y="0"/>
          <a:ext cx="0" cy="0"/>
          <a:chOff x="0" y="0"/>
          <a:chExt cx="0" cy="0"/>
        </a:xfrm>
      </p:grpSpPr>
      <p:pic>
        <p:nvPicPr>
          <p:cNvPr id="2" name="Bildobjekt 1" descr="Illustration av ett landskap med hus, människor och fordon. I bakgrunden syns skog och berg.">
            <a:extLst>
              <a:ext uri="{FF2B5EF4-FFF2-40B4-BE49-F238E27FC236}">
                <a16:creationId xmlns:a16="http://schemas.microsoft.com/office/drawing/2014/main" id="{D534A844-AC6B-4DEE-BB3E-0F81F520FE57}"/>
              </a:ext>
            </a:extLst>
          </p:cNvPr>
          <p:cNvPicPr>
            <a:picLocks noChangeAspect="1"/>
          </p:cNvPicPr>
          <p:nvPr userDrawn="1"/>
        </p:nvPicPr>
        <p:blipFill>
          <a:blip r:embed="rId2">
            <a:alphaModFix amt="35000"/>
          </a:blip>
          <a:stretch>
            <a:fillRect/>
          </a:stretch>
        </p:blipFill>
        <p:spPr>
          <a:xfrm>
            <a:off x="0" y="0"/>
            <a:ext cx="12192000" cy="6854430"/>
          </a:xfrm>
          <a:prstGeom prst="rect">
            <a:avLst/>
          </a:prstGeom>
        </p:spPr>
      </p:pic>
    </p:spTree>
    <p:extLst>
      <p:ext uri="{BB962C8B-B14F-4D97-AF65-F5344CB8AC3E}">
        <p14:creationId xmlns:p14="http://schemas.microsoft.com/office/powerpoint/2010/main" val="7478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pic>
        <p:nvPicPr>
          <p:cNvPr id="7" name="Bildobjekt 6" descr="Illustration av ett landskap med hus, människor och fordon. I bakgrunden syns skog och berg.">
            <a:extLst>
              <a:ext uri="{FF2B5EF4-FFF2-40B4-BE49-F238E27FC236}">
                <a16:creationId xmlns:a16="http://schemas.microsoft.com/office/drawing/2014/main" id="{9A87D6AD-F265-45C6-AC59-5B32715FF0A5}"/>
              </a:ext>
            </a:extLst>
          </p:cNvPr>
          <p:cNvPicPr>
            <a:picLocks noChangeAspect="1"/>
          </p:cNvPicPr>
          <p:nvPr userDrawn="1"/>
        </p:nvPicPr>
        <p:blipFill>
          <a:blip r:embed="rId2"/>
          <a:stretch>
            <a:fillRect/>
          </a:stretch>
        </p:blipFill>
        <p:spPr>
          <a:xfrm>
            <a:off x="0" y="0"/>
            <a:ext cx="12192000" cy="6854430"/>
          </a:xfrm>
          <a:prstGeom prst="rect">
            <a:avLst/>
          </a:prstGeom>
        </p:spPr>
      </p:pic>
      <p:sp>
        <p:nvSpPr>
          <p:cNvPr id="2" name="Rubrik 1">
            <a:extLst>
              <a:ext uri="{FF2B5EF4-FFF2-40B4-BE49-F238E27FC236}">
                <a16:creationId xmlns:a16="http://schemas.microsoft.com/office/drawing/2014/main" id="{D8953EEF-2B9D-4DFB-B884-538D750E1F14}"/>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sv-SE" dirty="0"/>
              <a:t>Skriv text här</a:t>
            </a:r>
          </a:p>
        </p:txBody>
      </p:sp>
      <p:sp>
        <p:nvSpPr>
          <p:cNvPr id="3" name="Platshållare för innehåll 2">
            <a:extLst>
              <a:ext uri="{FF2B5EF4-FFF2-40B4-BE49-F238E27FC236}">
                <a16:creationId xmlns:a16="http://schemas.microsoft.com/office/drawing/2014/main" id="{E0BFA61B-8858-4F7C-ABA8-98E20A064B17}"/>
              </a:ext>
            </a:extLst>
          </p:cNvPr>
          <p:cNvSpPr>
            <a:spLocks noGrp="1"/>
          </p:cNvSpPr>
          <p:nvPr>
            <p:ph idx="1" hasCustomPrompt="1"/>
          </p:nvPr>
        </p:nvSpPr>
        <p:spPr>
          <a:xfrm>
            <a:off x="838200" y="1825625"/>
            <a:ext cx="10515600" cy="2886418"/>
          </a:xfrm>
          <a:prstGeom prst="rect">
            <a:avLst/>
          </a:prstGeom>
        </p:spPr>
        <p:txBody>
          <a:bodyPr/>
          <a:lstStyle>
            <a:lvl1pPr>
              <a:defRPr/>
            </a:lvl1pPr>
          </a:lstStyle>
          <a:p>
            <a:pPr lvl="0"/>
            <a:r>
              <a:rPr lang="sv-SE" dirty="0"/>
              <a:t>Skriv text här</a:t>
            </a:r>
          </a:p>
        </p:txBody>
      </p:sp>
    </p:spTree>
    <p:extLst>
      <p:ext uri="{BB962C8B-B14F-4D97-AF65-F5344CB8AC3E}">
        <p14:creationId xmlns:p14="http://schemas.microsoft.com/office/powerpoint/2010/main" val="4215231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Rubrik och innehåll, transperent">
    <p:spTree>
      <p:nvGrpSpPr>
        <p:cNvPr id="1" name=""/>
        <p:cNvGrpSpPr/>
        <p:nvPr/>
      </p:nvGrpSpPr>
      <p:grpSpPr>
        <a:xfrm>
          <a:off x="0" y="0"/>
          <a:ext cx="0" cy="0"/>
          <a:chOff x="0" y="0"/>
          <a:chExt cx="0" cy="0"/>
        </a:xfrm>
      </p:grpSpPr>
      <p:pic>
        <p:nvPicPr>
          <p:cNvPr id="7" name="Bildobjekt 6" descr="Illustration av ett landskap med hus, människor och fordon. I bakgrunden syns skog och berg.">
            <a:extLst>
              <a:ext uri="{FF2B5EF4-FFF2-40B4-BE49-F238E27FC236}">
                <a16:creationId xmlns:a16="http://schemas.microsoft.com/office/drawing/2014/main" id="{9A87D6AD-F265-45C6-AC59-5B32715FF0A5}"/>
              </a:ext>
            </a:extLst>
          </p:cNvPr>
          <p:cNvPicPr>
            <a:picLocks noChangeAspect="1"/>
          </p:cNvPicPr>
          <p:nvPr userDrawn="1"/>
        </p:nvPicPr>
        <p:blipFill>
          <a:blip r:embed="rId2">
            <a:alphaModFix amt="35000"/>
          </a:blip>
          <a:stretch>
            <a:fillRect/>
          </a:stretch>
        </p:blipFill>
        <p:spPr>
          <a:xfrm>
            <a:off x="0" y="0"/>
            <a:ext cx="12192000" cy="6854430"/>
          </a:xfrm>
          <a:prstGeom prst="rect">
            <a:avLst/>
          </a:prstGeom>
        </p:spPr>
      </p:pic>
      <p:sp>
        <p:nvSpPr>
          <p:cNvPr id="2" name="Rubrik 1">
            <a:extLst>
              <a:ext uri="{FF2B5EF4-FFF2-40B4-BE49-F238E27FC236}">
                <a16:creationId xmlns:a16="http://schemas.microsoft.com/office/drawing/2014/main" id="{D8953EEF-2B9D-4DFB-B884-538D750E1F14}"/>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sv-SE" dirty="0"/>
              <a:t>Skriv text här</a:t>
            </a:r>
          </a:p>
        </p:txBody>
      </p:sp>
      <p:sp>
        <p:nvSpPr>
          <p:cNvPr id="3" name="Platshållare för innehåll 2">
            <a:extLst>
              <a:ext uri="{FF2B5EF4-FFF2-40B4-BE49-F238E27FC236}">
                <a16:creationId xmlns:a16="http://schemas.microsoft.com/office/drawing/2014/main" id="{E0BFA61B-8858-4F7C-ABA8-98E20A064B17}"/>
              </a:ext>
            </a:extLst>
          </p:cNvPr>
          <p:cNvSpPr>
            <a:spLocks noGrp="1"/>
          </p:cNvSpPr>
          <p:nvPr>
            <p:ph idx="1" hasCustomPrompt="1"/>
          </p:nvPr>
        </p:nvSpPr>
        <p:spPr>
          <a:xfrm>
            <a:off x="838200" y="1825625"/>
            <a:ext cx="10515600" cy="2886418"/>
          </a:xfrm>
          <a:prstGeom prst="rect">
            <a:avLst/>
          </a:prstGeom>
        </p:spPr>
        <p:txBody>
          <a:bodyPr/>
          <a:lstStyle>
            <a:lvl1pPr>
              <a:defRPr/>
            </a:lvl1pPr>
          </a:lstStyle>
          <a:p>
            <a:pPr lvl="0"/>
            <a:r>
              <a:rPr lang="sv-SE" dirty="0"/>
              <a:t>Skriv text här</a:t>
            </a:r>
          </a:p>
        </p:txBody>
      </p:sp>
    </p:spTree>
    <p:extLst>
      <p:ext uri="{BB962C8B-B14F-4D97-AF65-F5344CB8AC3E}">
        <p14:creationId xmlns:p14="http://schemas.microsoft.com/office/powerpoint/2010/main" val="234451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90F8AA-524A-472D-A235-D3377955F5AF}"/>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sv-SE" dirty="0"/>
              <a:t>Skriv text här</a:t>
            </a:r>
          </a:p>
        </p:txBody>
      </p:sp>
      <p:sp>
        <p:nvSpPr>
          <p:cNvPr id="3" name="Platshållare för innehåll 2">
            <a:extLst>
              <a:ext uri="{FF2B5EF4-FFF2-40B4-BE49-F238E27FC236}">
                <a16:creationId xmlns:a16="http://schemas.microsoft.com/office/drawing/2014/main" id="{54D2FFA7-D1A7-48E1-B39D-B4D5838E6253}"/>
              </a:ext>
            </a:extLst>
          </p:cNvPr>
          <p:cNvSpPr>
            <a:spLocks noGrp="1"/>
          </p:cNvSpPr>
          <p:nvPr>
            <p:ph sz="half" idx="1" hasCustomPrompt="1"/>
          </p:nvPr>
        </p:nvSpPr>
        <p:spPr>
          <a:xfrm>
            <a:off x="838200" y="1825625"/>
            <a:ext cx="5181600" cy="2508250"/>
          </a:xfrm>
          <a:prstGeom prst="rect">
            <a:avLst/>
          </a:prstGeom>
        </p:spPr>
        <p:txBody>
          <a:bodyPr/>
          <a:lstStyle>
            <a:lvl1pPr>
              <a:defRPr/>
            </a:lvl1pPr>
          </a:lstStyle>
          <a:p>
            <a:pPr lvl="0"/>
            <a:r>
              <a:rPr lang="sv-SE" dirty="0"/>
              <a:t>Skriv text här</a:t>
            </a:r>
          </a:p>
        </p:txBody>
      </p:sp>
      <p:sp>
        <p:nvSpPr>
          <p:cNvPr id="9" name="Platshållare för bild 8">
            <a:extLst>
              <a:ext uri="{FF2B5EF4-FFF2-40B4-BE49-F238E27FC236}">
                <a16:creationId xmlns:a16="http://schemas.microsoft.com/office/drawing/2014/main" id="{2E873680-A08A-4422-812D-AB931EF4D558}"/>
              </a:ext>
            </a:extLst>
          </p:cNvPr>
          <p:cNvSpPr>
            <a:spLocks noGrp="1"/>
          </p:cNvSpPr>
          <p:nvPr>
            <p:ph type="pic" sz="quarter" idx="13"/>
          </p:nvPr>
        </p:nvSpPr>
        <p:spPr>
          <a:xfrm>
            <a:off x="6172202" y="1825625"/>
            <a:ext cx="5181598" cy="2508250"/>
          </a:xfrm>
          <a:prstGeom prst="rect">
            <a:avLst/>
          </a:prstGeom>
        </p:spPr>
        <p:txBody>
          <a:bodyPr/>
          <a:lstStyle/>
          <a:p>
            <a:endParaRPr lang="sv-SE"/>
          </a:p>
        </p:txBody>
      </p:sp>
    </p:spTree>
    <p:extLst>
      <p:ext uri="{BB962C8B-B14F-4D97-AF65-F5344CB8AC3E}">
        <p14:creationId xmlns:p14="http://schemas.microsoft.com/office/powerpoint/2010/main" val="3167031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Bildobjekt 17" descr="Illustration av ett landskap med hus, människor och fordon. I bakgrunden syns skog och berg.">
            <a:extLst>
              <a:ext uri="{FF2B5EF4-FFF2-40B4-BE49-F238E27FC236}">
                <a16:creationId xmlns:a16="http://schemas.microsoft.com/office/drawing/2014/main" id="{E86198E2-040F-4CB5-88B7-78D8CCDA4729}"/>
              </a:ext>
            </a:extLst>
          </p:cNvPr>
          <p:cNvPicPr>
            <a:picLocks noChangeAspect="1"/>
          </p:cNvPicPr>
          <p:nvPr userDrawn="1"/>
        </p:nvPicPr>
        <p:blipFill>
          <a:blip r:embed="rId23"/>
          <a:stretch>
            <a:fillRect/>
          </a:stretch>
        </p:blipFill>
        <p:spPr>
          <a:xfrm>
            <a:off x="0" y="0"/>
            <a:ext cx="12192000" cy="6854430"/>
          </a:xfrm>
          <a:prstGeom prst="rect">
            <a:avLst/>
          </a:prstGeom>
        </p:spPr>
      </p:pic>
    </p:spTree>
    <p:extLst>
      <p:ext uri="{BB962C8B-B14F-4D97-AF65-F5344CB8AC3E}">
        <p14:creationId xmlns:p14="http://schemas.microsoft.com/office/powerpoint/2010/main" val="153831657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55" r:id="rId5"/>
    <p:sldLayoutId id="2147483672" r:id="rId6"/>
    <p:sldLayoutId id="2147483650" r:id="rId7"/>
    <p:sldLayoutId id="2147483657" r:id="rId8"/>
    <p:sldLayoutId id="2147483652" r:id="rId9"/>
    <p:sldLayoutId id="2147483658" r:id="rId10"/>
    <p:sldLayoutId id="2147483653" r:id="rId11"/>
    <p:sldLayoutId id="2147483659" r:id="rId12"/>
    <p:sldLayoutId id="2147483654" r:id="rId13"/>
    <p:sldLayoutId id="2147483660" r:id="rId14"/>
    <p:sldLayoutId id="2147483663" r:id="rId15"/>
    <p:sldLayoutId id="2147483667" r:id="rId16"/>
    <p:sldLayoutId id="2147483662" r:id="rId17"/>
    <p:sldLayoutId id="2147483661" r:id="rId18"/>
    <p:sldLayoutId id="2147483668" r:id="rId19"/>
    <p:sldLayoutId id="2147483669" r:id="rId20"/>
    <p:sldLayoutId id="2147483670" r:id="rId2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5CD5D45-C0AE-0443-B3D9-B97EDAE33A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9A2BBF-97F9-4D4B-9D6E-31237295E8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16132017"/>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orient="horz" pos="346" userDrawn="1">
          <p15:clr>
            <a:srgbClr val="F26B43"/>
          </p15:clr>
        </p15:guide>
        <p15:guide id="3" orient="horz" pos="3974" userDrawn="1">
          <p15:clr>
            <a:srgbClr val="F26B43"/>
          </p15:clr>
        </p15:guide>
        <p15:guide id="4" pos="3840" userDrawn="1">
          <p15:clr>
            <a:srgbClr val="F26B43"/>
          </p15:clr>
        </p15:guide>
        <p15:guide id="5" pos="347" userDrawn="1">
          <p15:clr>
            <a:srgbClr val="F26B43"/>
          </p15:clr>
        </p15:guide>
        <p15:guide id="6" pos="733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6.emf"/></Relationships>
</file>

<file path=ppt/slides/_rels/slide16.xml.rels><?xml version="1.0" encoding="UTF-8" standalone="yes"?>
<Relationships xmlns="http://schemas.openxmlformats.org/package/2006/relationships"><Relationship Id="rId3" Type="http://schemas.openxmlformats.org/officeDocument/2006/relationships/hyperlink" Target="https://skr.se/skr/halsasjukvard/utvecklingavverksamhet/naravard/omstallningtillnaravard.57446.html" TargetMode="External"/><Relationship Id="rId2" Type="http://schemas.openxmlformats.org/officeDocument/2006/relationships/hyperlink" Target="http://www.regionvasterbotten.se/naravard" TargetMode="Externa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57.png"/><Relationship Id="rId18" Type="http://schemas.openxmlformats.org/officeDocument/2006/relationships/image" Target="../media/image23.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9.xml"/><Relationship Id="rId16" Type="http://schemas.openxmlformats.org/officeDocument/2006/relationships/image" Target="../media/image21.emf"/><Relationship Id="rId1" Type="http://schemas.openxmlformats.org/officeDocument/2006/relationships/slideLayout" Target="../slideLayouts/slideLayout22.xml"/><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png"/><Relationship Id="rId15" Type="http://schemas.openxmlformats.org/officeDocument/2006/relationships/image" Target="../media/image20.emf"/><Relationship Id="rId10" Type="http://schemas.openxmlformats.org/officeDocument/2006/relationships/image" Target="../media/image15.emf"/><Relationship Id="rId19" Type="http://schemas.openxmlformats.org/officeDocument/2006/relationships/image" Target="../media/image24.png"/><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emf"/><Relationship Id="rId1" Type="http://schemas.openxmlformats.org/officeDocument/2006/relationships/slideLayout" Target="../slideLayouts/slideLayout15.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6B33F7-3746-40B5-8202-7898F9850A03}"/>
              </a:ext>
            </a:extLst>
          </p:cNvPr>
          <p:cNvSpPr>
            <a:spLocks noGrp="1"/>
          </p:cNvSpPr>
          <p:nvPr>
            <p:ph type="ctrTitle"/>
          </p:nvPr>
        </p:nvSpPr>
        <p:spPr>
          <a:xfrm>
            <a:off x="1440733" y="2088145"/>
            <a:ext cx="9310534" cy="1153076"/>
          </a:xfrm>
        </p:spPr>
        <p:txBody>
          <a:bodyPr>
            <a:noAutofit/>
          </a:bodyPr>
          <a:lstStyle/>
          <a:p>
            <a:pPr algn="ctr"/>
            <a:r>
              <a:rPr lang="sv-SE" sz="4800" dirty="0"/>
              <a:t>Nära vård</a:t>
            </a:r>
            <a:br>
              <a:rPr lang="sv-SE" sz="4000" dirty="0"/>
            </a:br>
            <a:r>
              <a:rPr lang="sv-SE" sz="4000" b="0" dirty="0"/>
              <a:t>En nationell omställning för en bättre hälsa</a:t>
            </a:r>
          </a:p>
        </p:txBody>
      </p:sp>
    </p:spTree>
    <p:extLst>
      <p:ext uri="{BB962C8B-B14F-4D97-AF65-F5344CB8AC3E}">
        <p14:creationId xmlns:p14="http://schemas.microsoft.com/office/powerpoint/2010/main" val="3190860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5B2C68-22A2-4432-B189-01697B93D63A}"/>
              </a:ext>
            </a:extLst>
          </p:cNvPr>
          <p:cNvSpPr>
            <a:spLocks noGrp="1"/>
          </p:cNvSpPr>
          <p:nvPr>
            <p:ph type="ctrTitle"/>
          </p:nvPr>
        </p:nvSpPr>
        <p:spPr>
          <a:xfrm>
            <a:off x="1440733" y="2179585"/>
            <a:ext cx="9310534" cy="659415"/>
          </a:xfrm>
        </p:spPr>
        <p:txBody>
          <a:bodyPr>
            <a:noAutofit/>
          </a:bodyPr>
          <a:lstStyle/>
          <a:p>
            <a:pPr algn="ctr"/>
            <a:r>
              <a:rPr lang="sv-SE" sz="5400"/>
              <a:t>Nära vård</a:t>
            </a:r>
            <a:br>
              <a:rPr lang="sv-SE" sz="5400"/>
            </a:br>
            <a:r>
              <a:rPr lang="sv-SE" sz="5400" b="0"/>
              <a:t>i Västerbotten</a:t>
            </a:r>
            <a:endParaRPr lang="sv-SE" sz="5400"/>
          </a:p>
        </p:txBody>
      </p:sp>
    </p:spTree>
    <p:extLst>
      <p:ext uri="{BB962C8B-B14F-4D97-AF65-F5344CB8AC3E}">
        <p14:creationId xmlns:p14="http://schemas.microsoft.com/office/powerpoint/2010/main" val="159453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49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80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25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752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Illustration av ett landskap med hus, människor och fordon. I bakgrunden syns skog och berg.">
            <a:extLst>
              <a:ext uri="{FF2B5EF4-FFF2-40B4-BE49-F238E27FC236}">
                <a16:creationId xmlns:a16="http://schemas.microsoft.com/office/drawing/2014/main" id="{F600A47F-083E-054A-A841-0D3873A711D7}"/>
              </a:ext>
            </a:extLst>
          </p:cNvPr>
          <p:cNvPicPr>
            <a:picLocks noChangeAspect="1"/>
          </p:cNvPicPr>
          <p:nvPr/>
        </p:nvPicPr>
        <p:blipFill>
          <a:blip r:embed="rId3"/>
          <a:stretch>
            <a:fillRect/>
          </a:stretch>
        </p:blipFill>
        <p:spPr>
          <a:xfrm>
            <a:off x="0" y="1785"/>
            <a:ext cx="12192000" cy="6854430"/>
          </a:xfrm>
          <a:prstGeom prst="rect">
            <a:avLst/>
          </a:prstGeom>
        </p:spPr>
      </p:pic>
      <p:pic>
        <p:nvPicPr>
          <p:cNvPr id="5" name="Bildobjekt 4" descr="Illustration av en orange kikare.">
            <a:extLst>
              <a:ext uri="{FF2B5EF4-FFF2-40B4-BE49-F238E27FC236}">
                <a16:creationId xmlns:a16="http://schemas.microsoft.com/office/drawing/2014/main" id="{4DB29D49-D7C4-7043-89EA-4BAF8C6AA16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905731" y="1071417"/>
            <a:ext cx="1448813" cy="796051"/>
          </a:xfrm>
          <a:prstGeom prst="rect">
            <a:avLst/>
          </a:prstGeom>
        </p:spPr>
      </p:pic>
      <p:sp>
        <p:nvSpPr>
          <p:cNvPr id="3" name="Rubrik 2">
            <a:extLst>
              <a:ext uri="{FF2B5EF4-FFF2-40B4-BE49-F238E27FC236}">
                <a16:creationId xmlns:a16="http://schemas.microsoft.com/office/drawing/2014/main" id="{FF3C98D0-EEDA-DD4C-9558-31CB1CC7919F}"/>
              </a:ext>
            </a:extLst>
          </p:cNvPr>
          <p:cNvSpPr>
            <a:spLocks noGrp="1"/>
          </p:cNvSpPr>
          <p:nvPr>
            <p:ph type="ctrTitle"/>
          </p:nvPr>
        </p:nvSpPr>
        <p:spPr>
          <a:xfrm>
            <a:off x="550864" y="716400"/>
            <a:ext cx="11090274" cy="659415"/>
          </a:xfrm>
        </p:spPr>
        <p:txBody>
          <a:bodyPr/>
          <a:lstStyle/>
          <a:p>
            <a:pPr algn="ctr"/>
            <a:r>
              <a:rPr lang="sv-SE" b="0" i="1"/>
              <a:t>I västerbottningens skor 2030</a:t>
            </a:r>
          </a:p>
        </p:txBody>
      </p:sp>
      <p:sp>
        <p:nvSpPr>
          <p:cNvPr id="6" name="textruta 5">
            <a:extLst>
              <a:ext uri="{FF2B5EF4-FFF2-40B4-BE49-F238E27FC236}">
                <a16:creationId xmlns:a16="http://schemas.microsoft.com/office/drawing/2014/main" id="{FF688282-1874-BC4D-BD8E-9D7235324833}"/>
              </a:ext>
            </a:extLst>
          </p:cNvPr>
          <p:cNvSpPr txBox="1"/>
          <p:nvPr/>
        </p:nvSpPr>
        <p:spPr>
          <a:xfrm>
            <a:off x="794331" y="2438401"/>
            <a:ext cx="1487054" cy="615553"/>
          </a:xfrm>
          <a:prstGeom prst="rect">
            <a:avLst/>
          </a:prstGeom>
          <a:noFill/>
        </p:spPr>
        <p:txBody>
          <a:bodyPr wrap="square" rtlCol="0">
            <a:spAutoFit/>
          </a:bodyPr>
          <a:lstStyle/>
          <a:p>
            <a:pPr algn="ctr"/>
            <a:r>
              <a:rPr lang="sv-SE" sz="1700" i="1"/>
              <a:t>”Jag möter</a:t>
            </a:r>
            <a:br>
              <a:rPr lang="sv-SE" sz="1700" i="1"/>
            </a:br>
            <a:r>
              <a:rPr lang="sv-SE" sz="1700" i="1"/>
              <a:t>möjliggörare.”</a:t>
            </a:r>
          </a:p>
        </p:txBody>
      </p:sp>
      <p:sp>
        <p:nvSpPr>
          <p:cNvPr id="7" name="textruta 6">
            <a:extLst>
              <a:ext uri="{FF2B5EF4-FFF2-40B4-BE49-F238E27FC236}">
                <a16:creationId xmlns:a16="http://schemas.microsoft.com/office/drawing/2014/main" id="{244E59C3-D4B5-9D43-AA39-7B1959FC683A}"/>
              </a:ext>
            </a:extLst>
          </p:cNvPr>
          <p:cNvSpPr txBox="1"/>
          <p:nvPr/>
        </p:nvSpPr>
        <p:spPr>
          <a:xfrm>
            <a:off x="2641598" y="2401457"/>
            <a:ext cx="2493818" cy="1754326"/>
          </a:xfrm>
          <a:prstGeom prst="rect">
            <a:avLst/>
          </a:prstGeom>
          <a:noFill/>
        </p:spPr>
        <p:txBody>
          <a:bodyPr wrap="square" rtlCol="0">
            <a:spAutoFit/>
          </a:bodyPr>
          <a:lstStyle/>
          <a:p>
            <a:pPr algn="ctr"/>
            <a:r>
              <a:rPr lang="sv-SE" b="1"/>
              <a:t>”Som västerbottning</a:t>
            </a:r>
            <a:br>
              <a:rPr lang="sv-SE" b="1"/>
            </a:br>
            <a:r>
              <a:rPr lang="sv-SE" b="1"/>
              <a:t>har jag tillgång till vård,</a:t>
            </a:r>
            <a:br>
              <a:rPr lang="sv-SE" b="1"/>
            </a:br>
            <a:r>
              <a:rPr lang="sv-SE" b="1"/>
              <a:t>omsorg och stöd på ett</a:t>
            </a:r>
            <a:br>
              <a:rPr lang="sv-SE" b="1"/>
            </a:br>
            <a:r>
              <a:rPr lang="sv-SE" b="1"/>
              <a:t>enkelt sätt, oavsett</a:t>
            </a:r>
            <a:br>
              <a:rPr lang="sv-SE" b="1"/>
            </a:br>
            <a:r>
              <a:rPr lang="sv-SE" b="1"/>
              <a:t>vem jag är eller var</a:t>
            </a:r>
            <a:br>
              <a:rPr lang="sv-SE" b="1"/>
            </a:br>
            <a:r>
              <a:rPr lang="sv-SE" b="1"/>
              <a:t>i länet jag bor.”</a:t>
            </a:r>
          </a:p>
        </p:txBody>
      </p:sp>
      <p:sp>
        <p:nvSpPr>
          <p:cNvPr id="8" name="textruta 7">
            <a:extLst>
              <a:ext uri="{FF2B5EF4-FFF2-40B4-BE49-F238E27FC236}">
                <a16:creationId xmlns:a16="http://schemas.microsoft.com/office/drawing/2014/main" id="{E181BA33-2B70-6349-919B-C8658B433E11}"/>
              </a:ext>
            </a:extLst>
          </p:cNvPr>
          <p:cNvSpPr txBox="1"/>
          <p:nvPr/>
        </p:nvSpPr>
        <p:spPr>
          <a:xfrm>
            <a:off x="5638122" y="1916832"/>
            <a:ext cx="2665370" cy="1754326"/>
          </a:xfrm>
          <a:prstGeom prst="rect">
            <a:avLst/>
          </a:prstGeom>
          <a:noFill/>
        </p:spPr>
        <p:txBody>
          <a:bodyPr wrap="square" rtlCol="0">
            <a:spAutoFit/>
          </a:bodyPr>
          <a:lstStyle/>
          <a:p>
            <a:pPr algn="ctr"/>
            <a:r>
              <a:rPr lang="sv-SE"/>
              <a:t>”Jag upplever inga gränser</a:t>
            </a:r>
            <a:br>
              <a:rPr lang="sv-SE"/>
            </a:br>
            <a:r>
              <a:rPr lang="sv-SE"/>
              <a:t>mellan dem som utför</a:t>
            </a:r>
            <a:br>
              <a:rPr lang="sv-SE"/>
            </a:br>
            <a:r>
              <a:rPr lang="sv-SE"/>
              <a:t>tjänsterna. Mina kontakter</a:t>
            </a:r>
            <a:br>
              <a:rPr lang="sv-SE"/>
            </a:br>
            <a:r>
              <a:rPr lang="sv-SE"/>
              <a:t>präglas av samspel,</a:t>
            </a:r>
            <a:br>
              <a:rPr lang="sv-SE"/>
            </a:br>
            <a:r>
              <a:rPr lang="sv-SE"/>
              <a:t>medmänsklighet, tillit</a:t>
            </a:r>
            <a:br>
              <a:rPr lang="sv-SE"/>
            </a:br>
            <a:r>
              <a:rPr lang="sv-SE"/>
              <a:t>och engagemang.”</a:t>
            </a:r>
          </a:p>
        </p:txBody>
      </p:sp>
      <p:sp>
        <p:nvSpPr>
          <p:cNvPr id="9" name="textruta 8">
            <a:extLst>
              <a:ext uri="{FF2B5EF4-FFF2-40B4-BE49-F238E27FC236}">
                <a16:creationId xmlns:a16="http://schemas.microsoft.com/office/drawing/2014/main" id="{77574B76-046A-CF4F-829D-B96AC2D7A03F}"/>
              </a:ext>
            </a:extLst>
          </p:cNvPr>
          <p:cNvSpPr txBox="1"/>
          <p:nvPr/>
        </p:nvSpPr>
        <p:spPr>
          <a:xfrm>
            <a:off x="8976320" y="1916832"/>
            <a:ext cx="2665370" cy="1923604"/>
          </a:xfrm>
          <a:prstGeom prst="rect">
            <a:avLst/>
          </a:prstGeom>
          <a:noFill/>
        </p:spPr>
        <p:txBody>
          <a:bodyPr wrap="square" rtlCol="0">
            <a:spAutoFit/>
          </a:bodyPr>
          <a:lstStyle/>
          <a:p>
            <a:pPr algn="ctr"/>
            <a:r>
              <a:rPr lang="sv-SE" sz="1700" i="1"/>
              <a:t>”Jag har förutsättningar</a:t>
            </a:r>
            <a:br>
              <a:rPr lang="sv-SE" sz="1700" i="1"/>
            </a:br>
            <a:r>
              <a:rPr lang="sv-SE" sz="1700" i="1"/>
              <a:t>att leva ett gott liv</a:t>
            </a:r>
            <a:br>
              <a:rPr lang="sv-SE" sz="1700" i="1"/>
            </a:br>
            <a:r>
              <a:rPr lang="sv-SE" sz="1700" i="1"/>
              <a:t>med bibehållen hälsa</a:t>
            </a:r>
            <a:br>
              <a:rPr lang="sv-SE" sz="1700" i="1"/>
            </a:br>
            <a:r>
              <a:rPr lang="sv-SE" sz="1700" i="1"/>
              <a:t>och självständighet, och</a:t>
            </a:r>
            <a:br>
              <a:rPr lang="sv-SE" sz="1700" i="1"/>
            </a:br>
            <a:r>
              <a:rPr lang="sv-SE" sz="1700" i="1"/>
              <a:t>när jag behöver vård</a:t>
            </a:r>
            <a:br>
              <a:rPr lang="sv-SE" sz="1700" i="1"/>
            </a:br>
            <a:r>
              <a:rPr lang="sv-SE" sz="1700" i="1"/>
              <a:t>eller stöd får jag</a:t>
            </a:r>
            <a:br>
              <a:rPr lang="sv-SE" sz="1700" i="1"/>
            </a:br>
            <a:r>
              <a:rPr lang="sv-SE" sz="1700" i="1"/>
              <a:t>snabbt rätt hjälp.”</a:t>
            </a:r>
          </a:p>
        </p:txBody>
      </p:sp>
      <p:sp>
        <p:nvSpPr>
          <p:cNvPr id="11" name="textruta 10">
            <a:extLst>
              <a:ext uri="{FF2B5EF4-FFF2-40B4-BE49-F238E27FC236}">
                <a16:creationId xmlns:a16="http://schemas.microsoft.com/office/drawing/2014/main" id="{BDDB6878-5ADE-F444-B962-E61E9E54AEE2}"/>
              </a:ext>
            </a:extLst>
          </p:cNvPr>
          <p:cNvSpPr txBox="1"/>
          <p:nvPr/>
        </p:nvSpPr>
        <p:spPr>
          <a:xfrm>
            <a:off x="4842275" y="4149080"/>
            <a:ext cx="3932273" cy="646331"/>
          </a:xfrm>
          <a:prstGeom prst="rect">
            <a:avLst/>
          </a:prstGeom>
          <a:noFill/>
        </p:spPr>
        <p:txBody>
          <a:bodyPr wrap="square" rtlCol="0">
            <a:spAutoFit/>
          </a:bodyPr>
          <a:lstStyle/>
          <a:p>
            <a:pPr algn="ctr"/>
            <a:r>
              <a:rPr lang="sv-SE" b="1"/>
              <a:t>”Jag blir sedd och hörd och är</a:t>
            </a:r>
            <a:br>
              <a:rPr lang="sv-SE" b="1"/>
            </a:br>
            <a:r>
              <a:rPr lang="sv-SE" b="1"/>
              <a:t>samskapande i det som rör min hälsa.”</a:t>
            </a:r>
          </a:p>
        </p:txBody>
      </p:sp>
    </p:spTree>
    <p:extLst>
      <p:ext uri="{BB962C8B-B14F-4D97-AF65-F5344CB8AC3E}">
        <p14:creationId xmlns:p14="http://schemas.microsoft.com/office/powerpoint/2010/main" val="152561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E3C44E-86A8-4C21-B985-8554F4A7E4EB}"/>
              </a:ext>
            </a:extLst>
          </p:cNvPr>
          <p:cNvSpPr>
            <a:spLocks noGrp="1"/>
          </p:cNvSpPr>
          <p:nvPr>
            <p:ph type="ctrTitle"/>
          </p:nvPr>
        </p:nvSpPr>
        <p:spPr>
          <a:xfrm>
            <a:off x="967318" y="716545"/>
            <a:ext cx="9310534" cy="659415"/>
          </a:xfrm>
        </p:spPr>
        <p:txBody>
          <a:bodyPr/>
          <a:lstStyle/>
          <a:p>
            <a:r>
              <a:rPr lang="sv-SE" dirty="0"/>
              <a:t>Läs mer om Nära vård</a:t>
            </a:r>
          </a:p>
        </p:txBody>
      </p:sp>
      <p:sp>
        <p:nvSpPr>
          <p:cNvPr id="3" name="textruta 2">
            <a:extLst>
              <a:ext uri="{FF2B5EF4-FFF2-40B4-BE49-F238E27FC236}">
                <a16:creationId xmlns:a16="http://schemas.microsoft.com/office/drawing/2014/main" id="{A16920C8-810D-41A1-9420-A08305FF06F8}"/>
              </a:ext>
            </a:extLst>
          </p:cNvPr>
          <p:cNvSpPr txBox="1"/>
          <p:nvPr/>
        </p:nvSpPr>
        <p:spPr>
          <a:xfrm>
            <a:off x="967318" y="1562792"/>
            <a:ext cx="6489198" cy="1754326"/>
          </a:xfrm>
          <a:prstGeom prst="rect">
            <a:avLst/>
          </a:prstGeom>
          <a:noFill/>
        </p:spPr>
        <p:txBody>
          <a:bodyPr wrap="square" rtlCol="0">
            <a:spAutoFit/>
          </a:bodyPr>
          <a:lstStyle/>
          <a:p>
            <a:r>
              <a:rPr lang="sv-SE" dirty="0"/>
              <a:t>Läs mer och ta del av informationsmaterial och lärande exempel </a:t>
            </a:r>
          </a:p>
          <a:p>
            <a:endParaRPr lang="sv-SE" dirty="0"/>
          </a:p>
          <a:p>
            <a:pPr marL="285750" indent="-285750">
              <a:buFont typeface="Arial" panose="020B0604020202020204" pitchFamily="34" charset="0"/>
              <a:buChar char="•"/>
            </a:pPr>
            <a:r>
              <a:rPr lang="sv-SE" dirty="0"/>
              <a:t>Nära vård i Västerbotten </a:t>
            </a:r>
            <a:r>
              <a:rPr lang="sv-SE" dirty="0">
                <a:hlinkClick r:id="rId2"/>
              </a:rPr>
              <a:t>www.regionvasterbotten.se/naravard</a:t>
            </a:r>
            <a:endParaRPr lang="sv-SE" dirty="0"/>
          </a:p>
          <a:p>
            <a:pPr marL="285750" indent="-285750">
              <a:buFont typeface="Arial" panose="020B0604020202020204" pitchFamily="34" charset="0"/>
              <a:buChar char="•"/>
            </a:pPr>
            <a:r>
              <a:rPr lang="sv-SE" dirty="0"/>
              <a:t>Nära vård nationellt </a:t>
            </a:r>
            <a:r>
              <a:rPr lang="sv-SE" dirty="0">
                <a:hlinkClick r:id="rId3"/>
              </a:rPr>
              <a:t>Omställning till Nära vård | SKR</a:t>
            </a:r>
            <a:endParaRPr lang="sv-SE" dirty="0"/>
          </a:p>
          <a:p>
            <a:endParaRPr lang="sv-SE" dirty="0"/>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3054146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302F2E-C15B-AF45-8113-C8539B2AB351}"/>
              </a:ext>
            </a:extLst>
          </p:cNvPr>
          <p:cNvSpPr>
            <a:spLocks noGrp="1"/>
          </p:cNvSpPr>
          <p:nvPr>
            <p:ph type="ctrTitle"/>
          </p:nvPr>
        </p:nvSpPr>
        <p:spPr>
          <a:xfrm>
            <a:off x="550863" y="607149"/>
            <a:ext cx="11090276" cy="380824"/>
          </a:xfrm>
        </p:spPr>
        <p:txBody>
          <a:bodyPr anchor="t">
            <a:normAutofit/>
          </a:bodyPr>
          <a:lstStyle/>
          <a:p>
            <a:pPr algn="ctr"/>
            <a:r>
              <a:rPr lang="sv-SE" sz="1200" b="0" dirty="0"/>
              <a:t>Ett samarbete mellan</a:t>
            </a:r>
          </a:p>
        </p:txBody>
      </p:sp>
      <p:pic>
        <p:nvPicPr>
          <p:cNvPr id="7" name="Bildobjekt 6" descr="Dorotea kommun.">
            <a:extLst>
              <a:ext uri="{FF2B5EF4-FFF2-40B4-BE49-F238E27FC236}">
                <a16:creationId xmlns:a16="http://schemas.microsoft.com/office/drawing/2014/main" id="{128D7D51-4719-DF46-B23D-851D67FD29C6}"/>
              </a:ext>
            </a:extLst>
          </p:cNvPr>
          <p:cNvPicPr>
            <a:picLocks noChangeAspect="1"/>
          </p:cNvPicPr>
          <p:nvPr/>
        </p:nvPicPr>
        <p:blipFill rotWithShape="1">
          <a:blip r:embed="rId3"/>
          <a:srcRect l="54316" b="54316"/>
          <a:stretch/>
        </p:blipFill>
        <p:spPr>
          <a:xfrm>
            <a:off x="1107039" y="1333821"/>
            <a:ext cx="995149" cy="391840"/>
          </a:xfrm>
          <a:prstGeom prst="rect">
            <a:avLst/>
          </a:prstGeom>
        </p:spPr>
      </p:pic>
      <p:pic>
        <p:nvPicPr>
          <p:cNvPr id="10" name="Bildobjekt 9" descr="Lycksele kommun.">
            <a:extLst>
              <a:ext uri="{FF2B5EF4-FFF2-40B4-BE49-F238E27FC236}">
                <a16:creationId xmlns:a16="http://schemas.microsoft.com/office/drawing/2014/main" id="{2D51C81C-6234-F941-BD1B-87AB22BD0A8A}"/>
              </a:ext>
            </a:extLst>
          </p:cNvPr>
          <p:cNvPicPr>
            <a:picLocks noChangeAspect="1"/>
          </p:cNvPicPr>
          <p:nvPr/>
        </p:nvPicPr>
        <p:blipFill>
          <a:blip r:embed="rId4"/>
          <a:srcRect/>
          <a:stretch/>
        </p:blipFill>
        <p:spPr>
          <a:xfrm>
            <a:off x="3404355" y="1308379"/>
            <a:ext cx="928800" cy="440069"/>
          </a:xfrm>
          <a:prstGeom prst="rect">
            <a:avLst/>
          </a:prstGeom>
        </p:spPr>
      </p:pic>
      <p:pic>
        <p:nvPicPr>
          <p:cNvPr id="13" name="Bildobjekt 12" descr="Robertsfors kommun.">
            <a:extLst>
              <a:ext uri="{FF2B5EF4-FFF2-40B4-BE49-F238E27FC236}">
                <a16:creationId xmlns:a16="http://schemas.microsoft.com/office/drawing/2014/main" id="{A9923B6F-0C89-E841-AC36-7DCFA543C0D6}"/>
              </a:ext>
            </a:extLst>
          </p:cNvPr>
          <p:cNvPicPr>
            <a:picLocks noChangeAspect="1"/>
          </p:cNvPicPr>
          <p:nvPr/>
        </p:nvPicPr>
        <p:blipFill>
          <a:blip r:embed="rId5"/>
          <a:srcRect/>
          <a:stretch/>
        </p:blipFill>
        <p:spPr>
          <a:xfrm>
            <a:off x="5436233" y="1377555"/>
            <a:ext cx="1279990" cy="316232"/>
          </a:xfrm>
          <a:prstGeom prst="rect">
            <a:avLst/>
          </a:prstGeom>
        </p:spPr>
      </p:pic>
      <p:pic>
        <p:nvPicPr>
          <p:cNvPr id="17" name="Bildobjekt 16">
            <a:extLst>
              <a:ext uri="{FF2B5EF4-FFF2-40B4-BE49-F238E27FC236}">
                <a16:creationId xmlns:a16="http://schemas.microsoft.com/office/drawing/2014/main" id="{887AF947-1612-5341-B038-FF590A875FF9}"/>
              </a:ext>
            </a:extLst>
          </p:cNvPr>
          <p:cNvPicPr>
            <a:picLocks noChangeAspect="1"/>
          </p:cNvPicPr>
          <p:nvPr/>
        </p:nvPicPr>
        <p:blipFill>
          <a:blip r:embed="rId6"/>
          <a:srcRect/>
          <a:stretch/>
        </p:blipFill>
        <p:spPr>
          <a:xfrm>
            <a:off x="7830244" y="1344393"/>
            <a:ext cx="1019768" cy="398589"/>
          </a:xfrm>
          <a:prstGeom prst="rect">
            <a:avLst/>
          </a:prstGeom>
        </p:spPr>
      </p:pic>
      <p:pic>
        <p:nvPicPr>
          <p:cNvPr id="20" name="Bildobjekt 19" descr="Bjurholms kommun.">
            <a:extLst>
              <a:ext uri="{FF2B5EF4-FFF2-40B4-BE49-F238E27FC236}">
                <a16:creationId xmlns:a16="http://schemas.microsoft.com/office/drawing/2014/main" id="{59245CF3-C591-A644-A764-6BD32AE58FDF}"/>
              </a:ext>
            </a:extLst>
          </p:cNvPr>
          <p:cNvPicPr>
            <a:picLocks noChangeAspect="1"/>
          </p:cNvPicPr>
          <p:nvPr/>
        </p:nvPicPr>
        <p:blipFill>
          <a:blip r:embed="rId7"/>
          <a:stretch>
            <a:fillRect/>
          </a:stretch>
        </p:blipFill>
        <p:spPr>
          <a:xfrm>
            <a:off x="9819469" y="1312459"/>
            <a:ext cx="1177200" cy="451790"/>
          </a:xfrm>
          <a:prstGeom prst="rect">
            <a:avLst/>
          </a:prstGeom>
        </p:spPr>
      </p:pic>
      <p:pic>
        <p:nvPicPr>
          <p:cNvPr id="8" name="Bildobjekt 7" descr="Umeå kommun.">
            <a:extLst>
              <a:ext uri="{FF2B5EF4-FFF2-40B4-BE49-F238E27FC236}">
                <a16:creationId xmlns:a16="http://schemas.microsoft.com/office/drawing/2014/main" id="{8185D389-A15E-8F40-81F1-66BF4D8DC59C}"/>
              </a:ext>
            </a:extLst>
          </p:cNvPr>
          <p:cNvPicPr>
            <a:picLocks noChangeAspect="1"/>
          </p:cNvPicPr>
          <p:nvPr/>
        </p:nvPicPr>
        <p:blipFill>
          <a:blip r:embed="rId8"/>
          <a:stretch>
            <a:fillRect/>
          </a:stretch>
        </p:blipFill>
        <p:spPr>
          <a:xfrm>
            <a:off x="1158927" y="2106760"/>
            <a:ext cx="889200" cy="368383"/>
          </a:xfrm>
          <a:prstGeom prst="rect">
            <a:avLst/>
          </a:prstGeom>
        </p:spPr>
      </p:pic>
      <p:pic>
        <p:nvPicPr>
          <p:cNvPr id="11" name="Bildobjekt 10" descr="Vännäs kommun.">
            <a:extLst>
              <a:ext uri="{FF2B5EF4-FFF2-40B4-BE49-F238E27FC236}">
                <a16:creationId xmlns:a16="http://schemas.microsoft.com/office/drawing/2014/main" id="{076B7267-F246-6E4F-99A0-5F7BF96AE6F3}"/>
              </a:ext>
            </a:extLst>
          </p:cNvPr>
          <p:cNvPicPr>
            <a:picLocks noChangeAspect="1"/>
          </p:cNvPicPr>
          <p:nvPr/>
        </p:nvPicPr>
        <p:blipFill>
          <a:blip r:embed="rId9"/>
          <a:stretch>
            <a:fillRect/>
          </a:stretch>
        </p:blipFill>
        <p:spPr>
          <a:xfrm>
            <a:off x="3509319" y="2047583"/>
            <a:ext cx="612000" cy="548250"/>
          </a:xfrm>
          <a:prstGeom prst="rect">
            <a:avLst/>
          </a:prstGeom>
        </p:spPr>
      </p:pic>
      <p:pic>
        <p:nvPicPr>
          <p:cNvPr id="14" name="Bildobjekt 13" descr="Malå kommun.">
            <a:extLst>
              <a:ext uri="{FF2B5EF4-FFF2-40B4-BE49-F238E27FC236}">
                <a16:creationId xmlns:a16="http://schemas.microsoft.com/office/drawing/2014/main" id="{35E8EA0C-CDD7-A54D-BB3B-3DCB17C7214A}"/>
              </a:ext>
            </a:extLst>
          </p:cNvPr>
          <p:cNvPicPr>
            <a:picLocks noChangeAspect="1"/>
          </p:cNvPicPr>
          <p:nvPr/>
        </p:nvPicPr>
        <p:blipFill>
          <a:blip r:embed="rId10"/>
          <a:stretch>
            <a:fillRect/>
          </a:stretch>
        </p:blipFill>
        <p:spPr>
          <a:xfrm>
            <a:off x="5542514" y="2190099"/>
            <a:ext cx="1087200" cy="394189"/>
          </a:xfrm>
          <a:prstGeom prst="rect">
            <a:avLst/>
          </a:prstGeom>
        </p:spPr>
      </p:pic>
      <p:pic>
        <p:nvPicPr>
          <p:cNvPr id="18" name="Bildobjekt 17" descr="Nordmalings kommun.">
            <a:extLst>
              <a:ext uri="{FF2B5EF4-FFF2-40B4-BE49-F238E27FC236}">
                <a16:creationId xmlns:a16="http://schemas.microsoft.com/office/drawing/2014/main" id="{BAA5107D-7B88-EA45-BAB8-A70782131AAD}"/>
              </a:ext>
            </a:extLst>
          </p:cNvPr>
          <p:cNvPicPr>
            <a:picLocks noChangeAspect="1"/>
          </p:cNvPicPr>
          <p:nvPr/>
        </p:nvPicPr>
        <p:blipFill>
          <a:blip r:embed="rId11"/>
          <a:stretch>
            <a:fillRect/>
          </a:stretch>
        </p:blipFill>
        <p:spPr>
          <a:xfrm>
            <a:off x="7833086" y="2203484"/>
            <a:ext cx="1015200" cy="355320"/>
          </a:xfrm>
          <a:prstGeom prst="rect">
            <a:avLst/>
          </a:prstGeom>
        </p:spPr>
      </p:pic>
      <p:pic>
        <p:nvPicPr>
          <p:cNvPr id="21" name="Bildobjekt 20" descr="Norsjö kommun.">
            <a:extLst>
              <a:ext uri="{FF2B5EF4-FFF2-40B4-BE49-F238E27FC236}">
                <a16:creationId xmlns:a16="http://schemas.microsoft.com/office/drawing/2014/main" id="{3BCF667B-45F2-8C4A-8513-CA6C314151E6}"/>
              </a:ext>
            </a:extLst>
          </p:cNvPr>
          <p:cNvPicPr>
            <a:picLocks noChangeAspect="1"/>
          </p:cNvPicPr>
          <p:nvPr/>
        </p:nvPicPr>
        <p:blipFill>
          <a:blip r:embed="rId12"/>
          <a:stretch>
            <a:fillRect/>
          </a:stretch>
        </p:blipFill>
        <p:spPr>
          <a:xfrm>
            <a:off x="9930165" y="2212651"/>
            <a:ext cx="964800" cy="336411"/>
          </a:xfrm>
          <a:prstGeom prst="rect">
            <a:avLst/>
          </a:prstGeom>
        </p:spPr>
      </p:pic>
      <p:pic>
        <p:nvPicPr>
          <p:cNvPr id="9" name="Bildobjekt 8">
            <a:extLst>
              <a:ext uri="{FF2B5EF4-FFF2-40B4-BE49-F238E27FC236}">
                <a16:creationId xmlns:a16="http://schemas.microsoft.com/office/drawing/2014/main" id="{9ECFAEE6-0C7A-5243-8005-A7E06B393C2A}"/>
              </a:ext>
            </a:extLst>
          </p:cNvPr>
          <p:cNvPicPr>
            <a:picLocks noChangeAspect="1"/>
          </p:cNvPicPr>
          <p:nvPr/>
        </p:nvPicPr>
        <p:blipFill>
          <a:blip r:embed="rId13"/>
          <a:srcRect/>
          <a:stretch/>
        </p:blipFill>
        <p:spPr>
          <a:xfrm>
            <a:off x="1134794" y="2968848"/>
            <a:ext cx="934906" cy="292898"/>
          </a:xfrm>
          <a:prstGeom prst="rect">
            <a:avLst/>
          </a:prstGeom>
        </p:spPr>
      </p:pic>
      <p:pic>
        <p:nvPicPr>
          <p:cNvPr id="12" name="Bildobjekt 11">
            <a:extLst>
              <a:ext uri="{FF2B5EF4-FFF2-40B4-BE49-F238E27FC236}">
                <a16:creationId xmlns:a16="http://schemas.microsoft.com/office/drawing/2014/main" id="{B7B216B5-30A3-6D41-BFCA-3A743FDA42B7}"/>
              </a:ext>
            </a:extLst>
          </p:cNvPr>
          <p:cNvPicPr>
            <a:picLocks noChangeAspect="1"/>
          </p:cNvPicPr>
          <p:nvPr/>
        </p:nvPicPr>
        <p:blipFill>
          <a:blip r:embed="rId14"/>
          <a:srcRect/>
          <a:stretch/>
        </p:blipFill>
        <p:spPr>
          <a:xfrm>
            <a:off x="3278865" y="3063043"/>
            <a:ext cx="1180800" cy="312192"/>
          </a:xfrm>
          <a:prstGeom prst="rect">
            <a:avLst/>
          </a:prstGeom>
        </p:spPr>
      </p:pic>
      <p:pic>
        <p:nvPicPr>
          <p:cNvPr id="15" name="Bildobjekt 14" descr="Vilhelmina kommun.">
            <a:extLst>
              <a:ext uri="{FF2B5EF4-FFF2-40B4-BE49-F238E27FC236}">
                <a16:creationId xmlns:a16="http://schemas.microsoft.com/office/drawing/2014/main" id="{BCCFDCB0-FBC9-8B4A-AAD1-70BB5262073C}"/>
              </a:ext>
            </a:extLst>
          </p:cNvPr>
          <p:cNvPicPr>
            <a:picLocks noChangeAspect="1"/>
          </p:cNvPicPr>
          <p:nvPr/>
        </p:nvPicPr>
        <p:blipFill>
          <a:blip r:embed="rId15"/>
          <a:stretch>
            <a:fillRect/>
          </a:stretch>
        </p:blipFill>
        <p:spPr>
          <a:xfrm>
            <a:off x="5586251" y="2978082"/>
            <a:ext cx="986400" cy="362741"/>
          </a:xfrm>
          <a:prstGeom prst="rect">
            <a:avLst/>
          </a:prstGeom>
        </p:spPr>
      </p:pic>
      <p:pic>
        <p:nvPicPr>
          <p:cNvPr id="19" name="Bildobjekt 18" descr="Vindelns kommun.">
            <a:extLst>
              <a:ext uri="{FF2B5EF4-FFF2-40B4-BE49-F238E27FC236}">
                <a16:creationId xmlns:a16="http://schemas.microsoft.com/office/drawing/2014/main" id="{8C016F86-9014-1B4F-BC10-EB2E7B085067}"/>
              </a:ext>
            </a:extLst>
          </p:cNvPr>
          <p:cNvPicPr>
            <a:picLocks noChangeAspect="1"/>
          </p:cNvPicPr>
          <p:nvPr/>
        </p:nvPicPr>
        <p:blipFill>
          <a:blip r:embed="rId16"/>
          <a:stretch>
            <a:fillRect/>
          </a:stretch>
        </p:blipFill>
        <p:spPr>
          <a:xfrm>
            <a:off x="7912752" y="2980462"/>
            <a:ext cx="856800" cy="418880"/>
          </a:xfrm>
          <a:prstGeom prst="rect">
            <a:avLst/>
          </a:prstGeom>
        </p:spPr>
      </p:pic>
      <p:pic>
        <p:nvPicPr>
          <p:cNvPr id="22" name="Bildobjekt 21" descr="Åsele kommun.">
            <a:extLst>
              <a:ext uri="{FF2B5EF4-FFF2-40B4-BE49-F238E27FC236}">
                <a16:creationId xmlns:a16="http://schemas.microsoft.com/office/drawing/2014/main" id="{46572699-932D-AD43-A9C1-01DB2DEDEA3D}"/>
              </a:ext>
            </a:extLst>
          </p:cNvPr>
          <p:cNvPicPr>
            <a:picLocks noChangeAspect="1"/>
          </p:cNvPicPr>
          <p:nvPr/>
        </p:nvPicPr>
        <p:blipFill>
          <a:blip r:embed="rId17"/>
          <a:stretch>
            <a:fillRect/>
          </a:stretch>
        </p:blipFill>
        <p:spPr>
          <a:xfrm>
            <a:off x="9768702" y="3080227"/>
            <a:ext cx="1270800" cy="279576"/>
          </a:xfrm>
          <a:prstGeom prst="rect">
            <a:avLst/>
          </a:prstGeom>
        </p:spPr>
      </p:pic>
      <p:pic>
        <p:nvPicPr>
          <p:cNvPr id="16" name="Bildobjekt 15" descr="Region Västerbotten.">
            <a:extLst>
              <a:ext uri="{FF2B5EF4-FFF2-40B4-BE49-F238E27FC236}">
                <a16:creationId xmlns:a16="http://schemas.microsoft.com/office/drawing/2014/main" id="{A9DCAAA9-A0E0-234E-8BF6-583D56CD972C}"/>
              </a:ext>
            </a:extLst>
          </p:cNvPr>
          <p:cNvPicPr>
            <a:picLocks noChangeAspect="1"/>
          </p:cNvPicPr>
          <p:nvPr/>
        </p:nvPicPr>
        <p:blipFill>
          <a:blip r:embed="rId18"/>
          <a:stretch>
            <a:fillRect/>
          </a:stretch>
        </p:blipFill>
        <p:spPr>
          <a:xfrm>
            <a:off x="5545228" y="3746227"/>
            <a:ext cx="1062000" cy="241653"/>
          </a:xfrm>
          <a:prstGeom prst="rect">
            <a:avLst/>
          </a:prstGeom>
        </p:spPr>
      </p:pic>
      <p:pic>
        <p:nvPicPr>
          <p:cNvPr id="3" name="Bildobjekt 2" descr="Illustration av ett landskap med hus, människor och fordon. I bakgrunden syns skog och berg.">
            <a:extLst>
              <a:ext uri="{FF2B5EF4-FFF2-40B4-BE49-F238E27FC236}">
                <a16:creationId xmlns:a16="http://schemas.microsoft.com/office/drawing/2014/main" id="{7B0E7AD7-68ED-474C-996F-5FD587EEEBC6}"/>
              </a:ext>
            </a:extLst>
          </p:cNvPr>
          <p:cNvPicPr>
            <a:picLocks noChangeAspect="1"/>
          </p:cNvPicPr>
          <p:nvPr/>
        </p:nvPicPr>
        <p:blipFill rotWithShape="1">
          <a:blip r:embed="rId19"/>
          <a:srcRect l="566" t="54247"/>
          <a:stretch/>
        </p:blipFill>
        <p:spPr>
          <a:xfrm>
            <a:off x="0" y="3993266"/>
            <a:ext cx="12192000" cy="2876309"/>
          </a:xfrm>
          <a:prstGeom prst="rect">
            <a:avLst/>
          </a:prstGeom>
        </p:spPr>
      </p:pic>
    </p:spTree>
    <p:extLst>
      <p:ext uri="{BB962C8B-B14F-4D97-AF65-F5344CB8AC3E}">
        <p14:creationId xmlns:p14="http://schemas.microsoft.com/office/powerpoint/2010/main" val="3276782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Illustration med en rullstolsburen man i olika livssituationer, han hämtar sin dotter på förskolan, han spelar innebandy, han handlar med sin familj och han är på sitt arbete på ett kontor. Illustrationen bär texten &quot;Hälsa är att i glädje vara upptagen av sina livsuppgifter&quot;."/>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0815" cy="6858000"/>
          </a:xfrm>
          <a:prstGeom prst="rect">
            <a:avLst/>
          </a:prstGeom>
        </p:spPr>
      </p:pic>
    </p:spTree>
    <p:extLst>
      <p:ext uri="{BB962C8B-B14F-4D97-AF65-F5344CB8AC3E}">
        <p14:creationId xmlns:p14="http://schemas.microsoft.com/office/powerpoint/2010/main" val="245034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8D96C5C5-F28A-4F88-BB9D-8CCC50FE5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53614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Illustration som visar de fokusförflyttning som ska göras inom nära vård. Från fokus på: &#10;- organisation till person och relation&#10;- isolerade vård- och omsorgsinsatser till samordning utifrån personens fokus&#10;- reaktiv till proaktiv och hälsofrämjande&#10;- invånare och patienter som passiva mottagare till aktiva medskapare&#10;"/>
          <p:cNvPicPr>
            <a:picLocks noChangeAspect="1"/>
          </p:cNvPicPr>
          <p:nvPr/>
        </p:nvPicPr>
        <p:blipFill>
          <a:blip r:embed="rId3">
            <a:extLst>
              <a:ext uri="{28A0092B-C50C-407E-A947-70E740481C1C}">
                <a14:useLocalDpi xmlns:a14="http://schemas.microsoft.com/office/drawing/2010/main" val="0"/>
              </a:ext>
            </a:extLst>
          </a:blip>
          <a:srcRect/>
          <a:stretch/>
        </p:blipFill>
        <p:spPr>
          <a:xfrm>
            <a:off x="-31899" y="0"/>
            <a:ext cx="12267717" cy="6985591"/>
          </a:xfrm>
          <a:prstGeom prst="rect">
            <a:avLst/>
          </a:prstGeom>
        </p:spPr>
      </p:pic>
    </p:spTree>
    <p:extLst>
      <p:ext uri="{BB962C8B-B14F-4D97-AF65-F5344CB8AC3E}">
        <p14:creationId xmlns:p14="http://schemas.microsoft.com/office/powerpoint/2010/main" val="277668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2">
            <a:extLst>
              <a:ext uri="{FF2B5EF4-FFF2-40B4-BE49-F238E27FC236}">
                <a16:creationId xmlns:a16="http://schemas.microsoft.com/office/drawing/2014/main" id="{3E21708B-5B52-8798-ADA1-08A1315109D3}"/>
              </a:ext>
            </a:extLst>
          </p:cNvPr>
          <p:cNvSpPr txBox="1">
            <a:spLocks/>
          </p:cNvSpPr>
          <p:nvPr/>
        </p:nvSpPr>
        <p:spPr>
          <a:xfrm>
            <a:off x="2330604" y="716545"/>
            <a:ext cx="9087039" cy="659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t>Nära – Vad betyder det?</a:t>
            </a:r>
            <a:endParaRPr lang="sv-SE" dirty="0"/>
          </a:p>
        </p:txBody>
      </p:sp>
      <p:pic>
        <p:nvPicPr>
          <p:cNvPr id="5" name="Bildobjekt 4" descr="Illustration av ett orange hjärta.">
            <a:extLst>
              <a:ext uri="{FF2B5EF4-FFF2-40B4-BE49-F238E27FC236}">
                <a16:creationId xmlns:a16="http://schemas.microsoft.com/office/drawing/2014/main" id="{EE12BA94-E57A-B150-C4A8-67A20585BF36}"/>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134950" y="596608"/>
            <a:ext cx="1020200" cy="899287"/>
          </a:xfrm>
          <a:prstGeom prst="rect">
            <a:avLst/>
          </a:prstGeom>
        </p:spPr>
      </p:pic>
      <p:sp>
        <p:nvSpPr>
          <p:cNvPr id="6" name="Platshållare för text 2">
            <a:extLst>
              <a:ext uri="{FF2B5EF4-FFF2-40B4-BE49-F238E27FC236}">
                <a16:creationId xmlns:a16="http://schemas.microsoft.com/office/drawing/2014/main" id="{54028B0A-04E8-3BCE-FF73-EE50C4E56476}"/>
              </a:ext>
            </a:extLst>
          </p:cNvPr>
          <p:cNvSpPr txBox="1">
            <a:spLocks/>
          </p:cNvSpPr>
          <p:nvPr/>
        </p:nvSpPr>
        <p:spPr>
          <a:xfrm>
            <a:off x="1134950" y="3969588"/>
            <a:ext cx="2105316" cy="1088693"/>
          </a:xfrm>
          <a:prstGeom prst="rect">
            <a:avLst/>
          </a:prstGeom>
          <a:noFill/>
          <a:ln>
            <a:noFill/>
          </a:ln>
        </p:spPr>
        <p:style>
          <a:lnRef idx="0">
            <a:scrgbClr r="0" g="0" b="0"/>
          </a:lnRef>
          <a:fillRef idx="0">
            <a:scrgbClr r="0" g="0" b="0"/>
          </a:fillRef>
          <a:effectRef idx="0">
            <a:scrgbClr r="0" g="0" b="0"/>
          </a:effectRef>
          <a:fontRef idx="minor">
            <a:schemeClr val="accent4"/>
          </a:fontRef>
        </p:style>
        <p:txBody>
          <a:bodyPr vert="horz" lIns="121920" tIns="60960" rIns="121920" bIns="60960" rtlCol="0">
            <a:noAutofit/>
          </a:bodyPr>
          <a:lstStyle>
            <a:lvl1pPr marL="0" indent="0" algn="l" defTabSz="914400" rtl="0" eaLnBrk="1" latinLnBrk="0" hangingPunct="1">
              <a:spcBef>
                <a:spcPts val="600"/>
              </a:spcBef>
              <a:spcAft>
                <a:spcPts val="600"/>
              </a:spcAft>
              <a:buClr>
                <a:srgbClr val="0050A0"/>
              </a:buClr>
              <a:buFont typeface="Arial" panose="020B0604020202020204" pitchFamily="34" charset="0"/>
              <a:buNone/>
              <a:defRPr sz="2000" kern="1200">
                <a:solidFill>
                  <a:schemeClr val="tx1"/>
                </a:solidFill>
                <a:latin typeface="+mn-lt"/>
                <a:ea typeface="+mn-ea"/>
                <a:cs typeface="Arial" panose="020B0604020202020204" pitchFamily="34" charset="0"/>
              </a:defRPr>
            </a:lvl1pPr>
            <a:lvl2pPr marL="457200" indent="0" algn="l" defTabSz="914400" rtl="0" eaLnBrk="1" latinLnBrk="0" hangingPunct="1">
              <a:spcBef>
                <a:spcPct val="20000"/>
              </a:spcBef>
              <a:buClr>
                <a:srgbClr val="0050A0"/>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Clr>
                <a:srgbClr val="0050A0"/>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spcBef>
                <a:spcPct val="20000"/>
              </a:spcBef>
              <a:buClr>
                <a:srgbClr val="0050A0"/>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spcBef>
                <a:spcPct val="20000"/>
              </a:spcBef>
              <a:buClr>
                <a:srgbClr val="0050A0"/>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333" b="1"/>
              <a:t>Tillgänglighet</a:t>
            </a:r>
            <a:br>
              <a:rPr lang="sv-SE" sz="1333"/>
            </a:br>
            <a:r>
              <a:rPr lang="sv-SE" sz="1200"/>
              <a:t>- Öppettider</a:t>
            </a:r>
            <a:br>
              <a:rPr lang="sv-SE" sz="1200"/>
            </a:br>
            <a:r>
              <a:rPr lang="sv-SE" sz="1200"/>
              <a:t>- Fysiska möten</a:t>
            </a:r>
            <a:br>
              <a:rPr lang="sv-SE" sz="1200"/>
            </a:br>
            <a:r>
              <a:rPr lang="sv-SE" sz="1200"/>
              <a:t>- Digitala möten</a:t>
            </a:r>
            <a:br>
              <a:rPr lang="sv-SE" sz="1200"/>
            </a:br>
            <a:r>
              <a:rPr lang="sv-SE" sz="1200"/>
              <a:t>- Kontaktmöjligheter</a:t>
            </a:r>
            <a:endParaRPr lang="sv-SE" sz="1333"/>
          </a:p>
        </p:txBody>
      </p:sp>
      <p:sp>
        <p:nvSpPr>
          <p:cNvPr id="7" name="Platshållare för text 2">
            <a:extLst>
              <a:ext uri="{FF2B5EF4-FFF2-40B4-BE49-F238E27FC236}">
                <a16:creationId xmlns:a16="http://schemas.microsoft.com/office/drawing/2014/main" id="{3F82D358-F4D7-E507-9DE1-B1C2AE23AF21}"/>
              </a:ext>
            </a:extLst>
          </p:cNvPr>
          <p:cNvSpPr txBox="1">
            <a:spLocks/>
          </p:cNvSpPr>
          <p:nvPr/>
        </p:nvSpPr>
        <p:spPr>
          <a:xfrm>
            <a:off x="3775119" y="3907627"/>
            <a:ext cx="2105316" cy="108869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121920" tIns="60960" rIns="121920" bIns="60960" rtlCol="0">
            <a:noAutofit/>
          </a:bodyPr>
          <a:lstStyle>
            <a:lvl1pPr marL="0" indent="0" algn="l" defTabSz="914400" rtl="0" eaLnBrk="1" latinLnBrk="0" hangingPunct="1">
              <a:spcBef>
                <a:spcPts val="600"/>
              </a:spcBef>
              <a:spcAft>
                <a:spcPts val="600"/>
              </a:spcAft>
              <a:buClr>
                <a:srgbClr val="0050A0"/>
              </a:buClr>
              <a:buFont typeface="Arial" panose="020B0604020202020204" pitchFamily="34" charset="0"/>
              <a:buNone/>
              <a:defRPr sz="2000" kern="1200">
                <a:solidFill>
                  <a:schemeClr val="tx1"/>
                </a:solidFill>
                <a:latin typeface="+mn-lt"/>
                <a:ea typeface="+mn-ea"/>
                <a:cs typeface="Arial" panose="020B0604020202020204" pitchFamily="34" charset="0"/>
              </a:defRPr>
            </a:lvl1pPr>
            <a:lvl2pPr marL="457200" indent="0" algn="l" defTabSz="914400" rtl="0" eaLnBrk="1" latinLnBrk="0" hangingPunct="1">
              <a:spcBef>
                <a:spcPct val="20000"/>
              </a:spcBef>
              <a:buClr>
                <a:srgbClr val="0050A0"/>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Clr>
                <a:srgbClr val="0050A0"/>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spcBef>
                <a:spcPct val="20000"/>
              </a:spcBef>
              <a:buClr>
                <a:srgbClr val="0050A0"/>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spcBef>
                <a:spcPct val="20000"/>
              </a:spcBef>
              <a:buClr>
                <a:srgbClr val="0050A0"/>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333" b="1"/>
              <a:t>Geografisk </a:t>
            </a:r>
            <a:br>
              <a:rPr lang="sv-SE" sz="1333" b="1"/>
            </a:br>
            <a:r>
              <a:rPr lang="sv-SE" sz="1333" b="1"/>
              <a:t>närhet</a:t>
            </a:r>
            <a:br>
              <a:rPr lang="sv-SE" sz="1333" b="1"/>
            </a:br>
            <a:endParaRPr lang="sv-SE" sz="1333" b="1"/>
          </a:p>
        </p:txBody>
      </p:sp>
      <p:sp>
        <p:nvSpPr>
          <p:cNvPr id="8" name="Platshållare för text 2">
            <a:extLst>
              <a:ext uri="{FF2B5EF4-FFF2-40B4-BE49-F238E27FC236}">
                <a16:creationId xmlns:a16="http://schemas.microsoft.com/office/drawing/2014/main" id="{3773F683-D1E6-4626-CBE5-CFA5D510661B}"/>
              </a:ext>
            </a:extLst>
          </p:cNvPr>
          <p:cNvSpPr txBox="1">
            <a:spLocks/>
          </p:cNvSpPr>
          <p:nvPr/>
        </p:nvSpPr>
        <p:spPr>
          <a:xfrm>
            <a:off x="6257564" y="3913043"/>
            <a:ext cx="2105316" cy="108869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121920" tIns="60960" rIns="121920" bIns="60960" rtlCol="0">
            <a:noAutofit/>
          </a:bodyPr>
          <a:lstStyle>
            <a:lvl1pPr marL="0" indent="0" algn="l" defTabSz="914400" rtl="0" eaLnBrk="1" latinLnBrk="0" hangingPunct="1">
              <a:spcBef>
                <a:spcPts val="600"/>
              </a:spcBef>
              <a:spcAft>
                <a:spcPts val="600"/>
              </a:spcAft>
              <a:buClr>
                <a:srgbClr val="0050A0"/>
              </a:buClr>
              <a:buFont typeface="Arial" panose="020B0604020202020204" pitchFamily="34" charset="0"/>
              <a:buNone/>
              <a:defRPr sz="2000" kern="1200">
                <a:solidFill>
                  <a:schemeClr val="tx1"/>
                </a:solidFill>
                <a:latin typeface="+mn-lt"/>
                <a:ea typeface="+mn-ea"/>
                <a:cs typeface="Arial" panose="020B0604020202020204" pitchFamily="34" charset="0"/>
              </a:defRPr>
            </a:lvl1pPr>
            <a:lvl2pPr marL="457200" indent="0" algn="l" defTabSz="914400" rtl="0" eaLnBrk="1" latinLnBrk="0" hangingPunct="1">
              <a:spcBef>
                <a:spcPct val="20000"/>
              </a:spcBef>
              <a:buClr>
                <a:srgbClr val="0050A0"/>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Clr>
                <a:srgbClr val="0050A0"/>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spcBef>
                <a:spcPct val="20000"/>
              </a:spcBef>
              <a:buClr>
                <a:srgbClr val="0050A0"/>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spcBef>
                <a:spcPct val="20000"/>
              </a:spcBef>
              <a:buClr>
                <a:srgbClr val="0050A0"/>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333" b="1"/>
              <a:t>Relationell</a:t>
            </a:r>
            <a:br>
              <a:rPr lang="sv-SE" sz="1333"/>
            </a:br>
            <a:r>
              <a:rPr lang="sv-SE" sz="1200"/>
              <a:t>- Kontinuitet</a:t>
            </a:r>
            <a:br>
              <a:rPr lang="sv-SE" sz="1333"/>
            </a:br>
            <a:r>
              <a:rPr lang="sv-SE" sz="1200"/>
              <a:t>- Trygghet</a:t>
            </a:r>
            <a:br>
              <a:rPr lang="sv-SE" sz="1200"/>
            </a:br>
            <a:r>
              <a:rPr lang="sv-SE" sz="1200"/>
              <a:t>- Samordning</a:t>
            </a:r>
            <a:br>
              <a:rPr lang="sv-SE" sz="1200"/>
            </a:br>
            <a:r>
              <a:rPr lang="sv-SE" sz="1200"/>
              <a:t>- Kompetens</a:t>
            </a:r>
          </a:p>
        </p:txBody>
      </p:sp>
      <p:pic>
        <p:nvPicPr>
          <p:cNvPr id="9" name="Bild 8" descr="Onlinemöte med hel fyllning">
            <a:extLst>
              <a:ext uri="{FF2B5EF4-FFF2-40B4-BE49-F238E27FC236}">
                <a16:creationId xmlns:a16="http://schemas.microsoft.com/office/drawing/2014/main" id="{14D54795-A88A-D0C6-50B0-E51D1DA75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2078" y="2726753"/>
            <a:ext cx="1351059" cy="1351059"/>
          </a:xfrm>
          <a:prstGeom prst="rect">
            <a:avLst/>
          </a:prstGeom>
        </p:spPr>
      </p:pic>
      <p:pic>
        <p:nvPicPr>
          <p:cNvPr id="10" name="Bild 9" descr="Karta med markör kontur">
            <a:extLst>
              <a:ext uri="{FF2B5EF4-FFF2-40B4-BE49-F238E27FC236}">
                <a16:creationId xmlns:a16="http://schemas.microsoft.com/office/drawing/2014/main" id="{7B2B866E-0E09-445C-F0D0-E4DB5DBBE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2248" y="2722146"/>
            <a:ext cx="1351058" cy="1351058"/>
          </a:xfrm>
          <a:prstGeom prst="rect">
            <a:avLst/>
          </a:prstGeom>
        </p:spPr>
      </p:pic>
      <p:pic>
        <p:nvPicPr>
          <p:cNvPr id="11" name="Bild 10" descr="Cykel med människor med hel fyllning">
            <a:extLst>
              <a:ext uri="{FF2B5EF4-FFF2-40B4-BE49-F238E27FC236}">
                <a16:creationId xmlns:a16="http://schemas.microsoft.com/office/drawing/2014/main" id="{38EC59AD-D540-36EF-F9CA-33DC5EEFE6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4089" y="3185083"/>
            <a:ext cx="532266" cy="532266"/>
          </a:xfrm>
          <a:prstGeom prst="rect">
            <a:avLst/>
          </a:prstGeom>
        </p:spPr>
      </p:pic>
      <p:pic>
        <p:nvPicPr>
          <p:cNvPr id="12" name="Bild 11" descr="Hjärta kontur">
            <a:extLst>
              <a:ext uri="{FF2B5EF4-FFF2-40B4-BE49-F238E27FC236}">
                <a16:creationId xmlns:a16="http://schemas.microsoft.com/office/drawing/2014/main" id="{803C66FA-C544-1244-9BEF-95DC1BD1A7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4693" y="2727562"/>
            <a:ext cx="1351058" cy="1351058"/>
          </a:xfrm>
          <a:prstGeom prst="rect">
            <a:avLst/>
          </a:prstGeom>
        </p:spPr>
      </p:pic>
      <p:pic>
        <p:nvPicPr>
          <p:cNvPr id="13" name="Bild 12" descr="Normal distribution kontur">
            <a:extLst>
              <a:ext uri="{FF2B5EF4-FFF2-40B4-BE49-F238E27FC236}">
                <a16:creationId xmlns:a16="http://schemas.microsoft.com/office/drawing/2014/main" id="{0A71D7F8-861E-0666-8034-E375D24079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30925" y="2979019"/>
            <a:ext cx="914400" cy="914400"/>
          </a:xfrm>
          <a:prstGeom prst="rect">
            <a:avLst/>
          </a:prstGeom>
        </p:spPr>
      </p:pic>
      <p:pic>
        <p:nvPicPr>
          <p:cNvPr id="14" name="Bild 13" descr="Kör kontur">
            <a:extLst>
              <a:ext uri="{FF2B5EF4-FFF2-40B4-BE49-F238E27FC236}">
                <a16:creationId xmlns:a16="http://schemas.microsoft.com/office/drawing/2014/main" id="{28645008-67BF-20D4-67BF-0364A289A50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17138" y="2979019"/>
            <a:ext cx="914400" cy="914400"/>
          </a:xfrm>
          <a:prstGeom prst="rect">
            <a:avLst/>
          </a:prstGeom>
        </p:spPr>
      </p:pic>
      <p:sp>
        <p:nvSpPr>
          <p:cNvPr id="15" name="Platshållare för text 2">
            <a:extLst>
              <a:ext uri="{FF2B5EF4-FFF2-40B4-BE49-F238E27FC236}">
                <a16:creationId xmlns:a16="http://schemas.microsoft.com/office/drawing/2014/main" id="{EA2CBFC5-52DE-3911-F8AA-A1A5EDBA8714}"/>
              </a:ext>
            </a:extLst>
          </p:cNvPr>
          <p:cNvSpPr txBox="1">
            <a:spLocks/>
          </p:cNvSpPr>
          <p:nvPr/>
        </p:nvSpPr>
        <p:spPr>
          <a:xfrm>
            <a:off x="8740009" y="3902622"/>
            <a:ext cx="2105316" cy="108869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vert="horz" lIns="121920" tIns="60960" rIns="121920" bIns="60960" rtlCol="0">
            <a:noAutofit/>
          </a:bodyPr>
          <a:lstStyle>
            <a:lvl1pPr marL="0" indent="0" algn="l" defTabSz="914400" rtl="0" eaLnBrk="1" latinLnBrk="0" hangingPunct="1">
              <a:spcBef>
                <a:spcPts val="600"/>
              </a:spcBef>
              <a:spcAft>
                <a:spcPts val="600"/>
              </a:spcAft>
              <a:buClr>
                <a:srgbClr val="0050A0"/>
              </a:buClr>
              <a:buFont typeface="Arial" panose="020B0604020202020204" pitchFamily="34" charset="0"/>
              <a:buNone/>
              <a:defRPr sz="2000" kern="1200">
                <a:solidFill>
                  <a:schemeClr val="tx1"/>
                </a:solidFill>
                <a:latin typeface="+mn-lt"/>
                <a:ea typeface="+mn-ea"/>
                <a:cs typeface="Arial" panose="020B0604020202020204" pitchFamily="34" charset="0"/>
              </a:defRPr>
            </a:lvl1pPr>
            <a:lvl2pPr marL="457200" indent="0" algn="l" defTabSz="914400" rtl="0" eaLnBrk="1" latinLnBrk="0" hangingPunct="1">
              <a:spcBef>
                <a:spcPct val="20000"/>
              </a:spcBef>
              <a:buClr>
                <a:srgbClr val="0050A0"/>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spcBef>
                <a:spcPct val="20000"/>
              </a:spcBef>
              <a:buClr>
                <a:srgbClr val="0050A0"/>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spcBef>
                <a:spcPct val="20000"/>
              </a:spcBef>
              <a:buClr>
                <a:srgbClr val="0050A0"/>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spcBef>
                <a:spcPct val="20000"/>
              </a:spcBef>
              <a:buClr>
                <a:srgbClr val="0050A0"/>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sv-SE" sz="1333" b="1"/>
              <a:t>Egenvård</a:t>
            </a:r>
            <a:br>
              <a:rPr lang="sv-SE" sz="1333"/>
            </a:br>
            <a:r>
              <a:rPr lang="sv-SE" sz="1200"/>
              <a:t>- Ta hand om dig själv</a:t>
            </a:r>
            <a:br>
              <a:rPr lang="sv-SE" sz="1200"/>
            </a:br>
            <a:r>
              <a:rPr lang="sv-SE" sz="1200"/>
              <a:t>- Egenmonitorering</a:t>
            </a:r>
          </a:p>
        </p:txBody>
      </p:sp>
    </p:spTree>
    <p:extLst>
      <p:ext uri="{BB962C8B-B14F-4D97-AF65-F5344CB8AC3E}">
        <p14:creationId xmlns:p14="http://schemas.microsoft.com/office/powerpoint/2010/main" val="24311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10" descr="En bild som visar som ett stort träd av olika trafikljus. Vissa lyser rött, andra gult och andra grönt. Bilden ska illustrera att även om det till exempel från en vårdgivares perspektiv ser ut att &quot;lysa grönt&quot; i en situation så kan det utifrån personens perspektiv vara många olika delar som behöver hänga ihop för att skapa hälsa. Det räcker inte med att bara en del lyser grönt för att livet ska funka. Samordning är viktigt för att skapa hälsa.">
            <a:extLst>
              <a:ext uri="{FF2B5EF4-FFF2-40B4-BE49-F238E27FC236}">
                <a16:creationId xmlns:a16="http://schemas.microsoft.com/office/drawing/2014/main" id="{EBCD3FFE-B080-1A62-958A-EE3563DEB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929" y="1610999"/>
            <a:ext cx="5596348" cy="4612734"/>
          </a:xfrm>
          <a:prstGeom prst="rect">
            <a:avLst/>
          </a:prstGeom>
        </p:spPr>
      </p:pic>
      <p:sp>
        <p:nvSpPr>
          <p:cNvPr id="5" name="Rubrik 12">
            <a:extLst>
              <a:ext uri="{FF2B5EF4-FFF2-40B4-BE49-F238E27FC236}">
                <a16:creationId xmlns:a16="http://schemas.microsoft.com/office/drawing/2014/main" id="{2B665472-87A2-87F1-14F4-7E3240A8CA7B}"/>
              </a:ext>
            </a:extLst>
          </p:cNvPr>
          <p:cNvSpPr>
            <a:spLocks noGrp="1"/>
          </p:cNvSpPr>
          <p:nvPr>
            <p:ph type="title"/>
          </p:nvPr>
        </p:nvSpPr>
        <p:spPr>
          <a:xfrm>
            <a:off x="838200" y="365125"/>
            <a:ext cx="10515600" cy="1325563"/>
          </a:xfrm>
        </p:spPr>
        <p:txBody>
          <a:bodyPr/>
          <a:lstStyle/>
          <a:p>
            <a:pPr algn="ctr"/>
            <a:r>
              <a:rPr lang="sv-SE" dirty="0"/>
              <a:t>En persons helhet innehåller många delar</a:t>
            </a:r>
          </a:p>
        </p:txBody>
      </p:sp>
    </p:spTree>
    <p:extLst>
      <p:ext uri="{BB962C8B-B14F-4D97-AF65-F5344CB8AC3E}">
        <p14:creationId xmlns:p14="http://schemas.microsoft.com/office/powerpoint/2010/main" val="36428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Illustration som visar primärvård i kommun och region som mitten i nära vård, och sedan många andra aktörer runt om som också är viktiga i nära vård, till exempel civilsamhället, skolan, myndigheter, sjukhusvård och kommunal omsorg.">
            <a:extLst>
              <a:ext uri="{FF2B5EF4-FFF2-40B4-BE49-F238E27FC236}">
                <a16:creationId xmlns:a16="http://schemas.microsoft.com/office/drawing/2014/main" id="{EEB32E7E-B68F-9986-D61E-2BC2BBE9F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888" y="252118"/>
            <a:ext cx="7888224" cy="5953377"/>
          </a:xfrm>
          <a:prstGeom prst="rect">
            <a:avLst/>
          </a:prstGeom>
        </p:spPr>
      </p:pic>
    </p:spTree>
    <p:extLst>
      <p:ext uri="{BB962C8B-B14F-4D97-AF65-F5344CB8AC3E}">
        <p14:creationId xmlns:p14="http://schemas.microsoft.com/office/powerpoint/2010/main" val="3402052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2">
            <a:extLst>
              <a:ext uri="{FF2B5EF4-FFF2-40B4-BE49-F238E27FC236}">
                <a16:creationId xmlns:a16="http://schemas.microsoft.com/office/drawing/2014/main" id="{C756B84E-8814-ADE5-B0E5-CD3F022C8B3B}"/>
              </a:ext>
            </a:extLst>
          </p:cNvPr>
          <p:cNvSpPr txBox="1">
            <a:spLocks/>
          </p:cNvSpPr>
          <p:nvPr/>
        </p:nvSpPr>
        <p:spPr>
          <a:xfrm>
            <a:off x="275103" y="343094"/>
            <a:ext cx="10968475" cy="6594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t>Användardriven innovation</a:t>
            </a:r>
          </a:p>
        </p:txBody>
      </p:sp>
      <p:pic>
        <p:nvPicPr>
          <p:cNvPr id="5" name="Bild 4" descr="Selfie kontur">
            <a:extLst>
              <a:ext uri="{FF2B5EF4-FFF2-40B4-BE49-F238E27FC236}">
                <a16:creationId xmlns:a16="http://schemas.microsoft.com/office/drawing/2014/main" id="{E9591EE1-4CC5-2E83-25D4-23DE03D16B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56" y="1270511"/>
            <a:ext cx="1314150" cy="1314150"/>
          </a:xfrm>
          <a:prstGeom prst="rect">
            <a:avLst/>
          </a:prstGeom>
        </p:spPr>
      </p:pic>
      <p:pic>
        <p:nvPicPr>
          <p:cNvPr id="6" name="Bild 5" descr="Selfie kontur">
            <a:extLst>
              <a:ext uri="{FF2B5EF4-FFF2-40B4-BE49-F238E27FC236}">
                <a16:creationId xmlns:a16="http://schemas.microsoft.com/office/drawing/2014/main" id="{3F6F0052-2F7B-C52B-13B7-9265FCE803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5496" y="4132630"/>
            <a:ext cx="1314150" cy="1314150"/>
          </a:xfrm>
          <a:prstGeom prst="rect">
            <a:avLst/>
          </a:prstGeom>
        </p:spPr>
      </p:pic>
      <p:pic>
        <p:nvPicPr>
          <p:cNvPr id="7" name="Bild 6" descr="Tummen upp kontur">
            <a:extLst>
              <a:ext uri="{FF2B5EF4-FFF2-40B4-BE49-F238E27FC236}">
                <a16:creationId xmlns:a16="http://schemas.microsoft.com/office/drawing/2014/main" id="{F0B52A81-7147-A258-DA5C-2A14AB3562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42730" y="4332505"/>
            <a:ext cx="914400" cy="914400"/>
          </a:xfrm>
          <a:prstGeom prst="rect">
            <a:avLst/>
          </a:prstGeom>
        </p:spPr>
      </p:pic>
      <p:pic>
        <p:nvPicPr>
          <p:cNvPr id="8" name="Bild 7" descr="Flygande pengar med hel fyllning">
            <a:extLst>
              <a:ext uri="{FF2B5EF4-FFF2-40B4-BE49-F238E27FC236}">
                <a16:creationId xmlns:a16="http://schemas.microsoft.com/office/drawing/2014/main" id="{531D271C-CC75-34FB-84F7-78EF68C1DE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83240" y="1168512"/>
            <a:ext cx="914400" cy="914400"/>
          </a:xfrm>
          <a:prstGeom prst="rect">
            <a:avLst/>
          </a:prstGeom>
        </p:spPr>
      </p:pic>
      <p:pic>
        <p:nvPicPr>
          <p:cNvPr id="9" name="Bild 8" descr="Spargris kontur">
            <a:extLst>
              <a:ext uri="{FF2B5EF4-FFF2-40B4-BE49-F238E27FC236}">
                <a16:creationId xmlns:a16="http://schemas.microsoft.com/office/drawing/2014/main" id="{91D49273-FEC2-3723-813E-FB9E8A2D1E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32188" y="4789705"/>
            <a:ext cx="914400" cy="914400"/>
          </a:xfrm>
          <a:prstGeom prst="rect">
            <a:avLst/>
          </a:prstGeom>
        </p:spPr>
      </p:pic>
      <p:pic>
        <p:nvPicPr>
          <p:cNvPr id="10" name="Bild 9" descr="Oroligt ansikte, kontur med hel fyllning">
            <a:extLst>
              <a:ext uri="{FF2B5EF4-FFF2-40B4-BE49-F238E27FC236}">
                <a16:creationId xmlns:a16="http://schemas.microsoft.com/office/drawing/2014/main" id="{08967BB8-840D-8B54-22FC-414D1220B0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42856" y="1318242"/>
            <a:ext cx="1314149" cy="1314149"/>
          </a:xfrm>
          <a:prstGeom prst="rect">
            <a:avLst/>
          </a:prstGeom>
        </p:spPr>
      </p:pic>
      <p:cxnSp>
        <p:nvCxnSpPr>
          <p:cNvPr id="11" name="Rak pilkoppling 10">
            <a:extLst>
              <a:ext uri="{FF2B5EF4-FFF2-40B4-BE49-F238E27FC236}">
                <a16:creationId xmlns:a16="http://schemas.microsoft.com/office/drawing/2014/main" id="{668D94D6-F9A9-B6B0-A010-1E9E3F33528F}"/>
              </a:ext>
            </a:extLst>
          </p:cNvPr>
          <p:cNvCxnSpPr/>
          <p:nvPr/>
        </p:nvCxnSpPr>
        <p:spPr>
          <a:xfrm>
            <a:off x="7942730" y="4332505"/>
            <a:ext cx="149771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Frihandsfigur: Form 11">
            <a:extLst>
              <a:ext uri="{FF2B5EF4-FFF2-40B4-BE49-F238E27FC236}">
                <a16:creationId xmlns:a16="http://schemas.microsoft.com/office/drawing/2014/main" id="{FCDEB47B-7DAD-8E93-ED5A-1822A9765832}"/>
              </a:ext>
            </a:extLst>
          </p:cNvPr>
          <p:cNvSpPr/>
          <p:nvPr/>
        </p:nvSpPr>
        <p:spPr>
          <a:xfrm>
            <a:off x="7502159" y="792494"/>
            <a:ext cx="1886552" cy="385881"/>
          </a:xfrm>
          <a:custGeom>
            <a:avLst/>
            <a:gdLst>
              <a:gd name="connsiteX0" fmla="*/ 0 w 2261937"/>
              <a:gd name="connsiteY0" fmla="*/ 433137 h 577516"/>
              <a:gd name="connsiteX1" fmla="*/ 48127 w 2261937"/>
              <a:gd name="connsiteY1" fmla="*/ 413887 h 577516"/>
              <a:gd name="connsiteX2" fmla="*/ 404262 w 2261937"/>
              <a:gd name="connsiteY2" fmla="*/ 385011 h 577516"/>
              <a:gd name="connsiteX3" fmla="*/ 462013 w 2261937"/>
              <a:gd name="connsiteY3" fmla="*/ 317634 h 577516"/>
              <a:gd name="connsiteX4" fmla="*/ 510139 w 2261937"/>
              <a:gd name="connsiteY4" fmla="*/ 308009 h 577516"/>
              <a:gd name="connsiteX5" fmla="*/ 481264 w 2261937"/>
              <a:gd name="connsiteY5" fmla="*/ 211756 h 577516"/>
              <a:gd name="connsiteX6" fmla="*/ 452388 w 2261937"/>
              <a:gd name="connsiteY6" fmla="*/ 192506 h 577516"/>
              <a:gd name="connsiteX7" fmla="*/ 336885 w 2261937"/>
              <a:gd name="connsiteY7" fmla="*/ 202131 h 577516"/>
              <a:gd name="connsiteX8" fmla="*/ 317634 w 2261937"/>
              <a:gd name="connsiteY8" fmla="*/ 240632 h 577516"/>
              <a:gd name="connsiteX9" fmla="*/ 327259 w 2261937"/>
              <a:gd name="connsiteY9" fmla="*/ 336885 h 577516"/>
              <a:gd name="connsiteX10" fmla="*/ 375386 w 2261937"/>
              <a:gd name="connsiteY10" fmla="*/ 394636 h 577516"/>
              <a:gd name="connsiteX11" fmla="*/ 404262 w 2261937"/>
              <a:gd name="connsiteY11" fmla="*/ 423512 h 577516"/>
              <a:gd name="connsiteX12" fmla="*/ 490889 w 2261937"/>
              <a:gd name="connsiteY12" fmla="*/ 433137 h 577516"/>
              <a:gd name="connsiteX13" fmla="*/ 760396 w 2261937"/>
              <a:gd name="connsiteY13" fmla="*/ 433137 h 577516"/>
              <a:gd name="connsiteX14" fmla="*/ 847024 w 2261937"/>
              <a:gd name="connsiteY14" fmla="*/ 375386 h 577516"/>
              <a:gd name="connsiteX15" fmla="*/ 847024 w 2261937"/>
              <a:gd name="connsiteY15" fmla="*/ 250257 h 577516"/>
              <a:gd name="connsiteX16" fmla="*/ 808523 w 2261937"/>
              <a:gd name="connsiteY16" fmla="*/ 240632 h 577516"/>
              <a:gd name="connsiteX17" fmla="*/ 654518 w 2261937"/>
              <a:gd name="connsiteY17" fmla="*/ 259883 h 577516"/>
              <a:gd name="connsiteX18" fmla="*/ 683394 w 2261937"/>
              <a:gd name="connsiteY18" fmla="*/ 365760 h 577516"/>
              <a:gd name="connsiteX19" fmla="*/ 731520 w 2261937"/>
              <a:gd name="connsiteY19" fmla="*/ 423512 h 577516"/>
              <a:gd name="connsiteX20" fmla="*/ 760396 w 2261937"/>
              <a:gd name="connsiteY20" fmla="*/ 452388 h 577516"/>
              <a:gd name="connsiteX21" fmla="*/ 962527 w 2261937"/>
              <a:gd name="connsiteY21" fmla="*/ 481264 h 577516"/>
              <a:gd name="connsiteX22" fmla="*/ 1010653 w 2261937"/>
              <a:gd name="connsiteY22" fmla="*/ 433137 h 577516"/>
              <a:gd name="connsiteX23" fmla="*/ 1058779 w 2261937"/>
              <a:gd name="connsiteY23" fmla="*/ 385011 h 577516"/>
              <a:gd name="connsiteX24" fmla="*/ 1155032 w 2261937"/>
              <a:gd name="connsiteY24" fmla="*/ 308009 h 577516"/>
              <a:gd name="connsiteX25" fmla="*/ 1376413 w 2261937"/>
              <a:gd name="connsiteY25" fmla="*/ 317634 h 577516"/>
              <a:gd name="connsiteX26" fmla="*/ 1405289 w 2261937"/>
              <a:gd name="connsiteY26" fmla="*/ 375386 h 577516"/>
              <a:gd name="connsiteX27" fmla="*/ 1414914 w 2261937"/>
              <a:gd name="connsiteY27" fmla="*/ 423512 h 577516"/>
              <a:gd name="connsiteX28" fmla="*/ 1443790 w 2261937"/>
              <a:gd name="connsiteY28" fmla="*/ 500514 h 577516"/>
              <a:gd name="connsiteX29" fmla="*/ 1453415 w 2261937"/>
              <a:gd name="connsiteY29" fmla="*/ 529390 h 577516"/>
              <a:gd name="connsiteX30" fmla="*/ 1482291 w 2261937"/>
              <a:gd name="connsiteY30" fmla="*/ 548640 h 577516"/>
              <a:gd name="connsiteX31" fmla="*/ 1511167 w 2261937"/>
              <a:gd name="connsiteY31" fmla="*/ 577516 h 577516"/>
              <a:gd name="connsiteX32" fmla="*/ 1607419 w 2261937"/>
              <a:gd name="connsiteY32" fmla="*/ 558266 h 577516"/>
              <a:gd name="connsiteX33" fmla="*/ 1645920 w 2261937"/>
              <a:gd name="connsiteY33" fmla="*/ 539015 h 577516"/>
              <a:gd name="connsiteX34" fmla="*/ 1761424 w 2261937"/>
              <a:gd name="connsiteY34" fmla="*/ 442763 h 577516"/>
              <a:gd name="connsiteX35" fmla="*/ 1780674 w 2261937"/>
              <a:gd name="connsiteY35" fmla="*/ 413887 h 577516"/>
              <a:gd name="connsiteX36" fmla="*/ 1790299 w 2261937"/>
              <a:gd name="connsiteY36" fmla="*/ 375386 h 577516"/>
              <a:gd name="connsiteX37" fmla="*/ 1761424 w 2261937"/>
              <a:gd name="connsiteY37" fmla="*/ 308009 h 577516"/>
              <a:gd name="connsiteX38" fmla="*/ 1732548 w 2261937"/>
              <a:gd name="connsiteY38" fmla="*/ 279133 h 577516"/>
              <a:gd name="connsiteX39" fmla="*/ 1655546 w 2261937"/>
              <a:gd name="connsiteY39" fmla="*/ 221382 h 577516"/>
              <a:gd name="connsiteX40" fmla="*/ 1511167 w 2261937"/>
              <a:gd name="connsiteY40" fmla="*/ 240632 h 577516"/>
              <a:gd name="connsiteX41" fmla="*/ 1520792 w 2261937"/>
              <a:gd name="connsiteY41" fmla="*/ 154005 h 577516"/>
              <a:gd name="connsiteX42" fmla="*/ 1559293 w 2261937"/>
              <a:gd name="connsiteY42" fmla="*/ 67377 h 577516"/>
              <a:gd name="connsiteX43" fmla="*/ 1617045 w 2261937"/>
              <a:gd name="connsiteY43" fmla="*/ 9626 h 577516"/>
              <a:gd name="connsiteX44" fmla="*/ 1694047 w 2261937"/>
              <a:gd name="connsiteY44" fmla="*/ 0 h 577516"/>
              <a:gd name="connsiteX45" fmla="*/ 1799925 w 2261937"/>
              <a:gd name="connsiteY45" fmla="*/ 9626 h 577516"/>
              <a:gd name="connsiteX46" fmla="*/ 1857676 w 2261937"/>
              <a:gd name="connsiteY46" fmla="*/ 67377 h 577516"/>
              <a:gd name="connsiteX47" fmla="*/ 1867302 w 2261937"/>
              <a:gd name="connsiteY47" fmla="*/ 115504 h 577516"/>
              <a:gd name="connsiteX48" fmla="*/ 1905803 w 2261937"/>
              <a:gd name="connsiteY48" fmla="*/ 173255 h 577516"/>
              <a:gd name="connsiteX49" fmla="*/ 1886552 w 2261937"/>
              <a:gd name="connsiteY49" fmla="*/ 288758 h 577516"/>
              <a:gd name="connsiteX50" fmla="*/ 1886552 w 2261937"/>
              <a:gd name="connsiteY50" fmla="*/ 404262 h 577516"/>
              <a:gd name="connsiteX51" fmla="*/ 1934678 w 2261937"/>
              <a:gd name="connsiteY51" fmla="*/ 413887 h 577516"/>
              <a:gd name="connsiteX52" fmla="*/ 2261937 w 2261937"/>
              <a:gd name="connsiteY52" fmla="*/ 404262 h 57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61937" h="577516">
                <a:moveTo>
                  <a:pt x="0" y="433137"/>
                </a:moveTo>
                <a:cubicBezTo>
                  <a:pt x="16042" y="426720"/>
                  <a:pt x="30944" y="415696"/>
                  <a:pt x="48127" y="413887"/>
                </a:cubicBezTo>
                <a:cubicBezTo>
                  <a:pt x="481046" y="368317"/>
                  <a:pt x="250123" y="423544"/>
                  <a:pt x="404262" y="385011"/>
                </a:cubicBezTo>
                <a:cubicBezTo>
                  <a:pt x="419579" y="362035"/>
                  <a:pt x="437298" y="331364"/>
                  <a:pt x="462013" y="317634"/>
                </a:cubicBezTo>
                <a:cubicBezTo>
                  <a:pt x="476314" y="309689"/>
                  <a:pt x="494097" y="311217"/>
                  <a:pt x="510139" y="308009"/>
                </a:cubicBezTo>
                <a:cubicBezTo>
                  <a:pt x="504081" y="265603"/>
                  <a:pt x="510445" y="240937"/>
                  <a:pt x="481264" y="211756"/>
                </a:cubicBezTo>
                <a:cubicBezTo>
                  <a:pt x="473084" y="203576"/>
                  <a:pt x="462013" y="198923"/>
                  <a:pt x="452388" y="192506"/>
                </a:cubicBezTo>
                <a:cubicBezTo>
                  <a:pt x="413887" y="195714"/>
                  <a:pt x="373269" y="189137"/>
                  <a:pt x="336885" y="202131"/>
                </a:cubicBezTo>
                <a:cubicBezTo>
                  <a:pt x="323372" y="206957"/>
                  <a:pt x="318656" y="226320"/>
                  <a:pt x="317634" y="240632"/>
                </a:cubicBezTo>
                <a:cubicBezTo>
                  <a:pt x="315337" y="272794"/>
                  <a:pt x="315937" y="306694"/>
                  <a:pt x="327259" y="336885"/>
                </a:cubicBezTo>
                <a:cubicBezTo>
                  <a:pt x="336058" y="360348"/>
                  <a:pt x="358738" y="375907"/>
                  <a:pt x="375386" y="394636"/>
                </a:cubicBezTo>
                <a:cubicBezTo>
                  <a:pt x="384430" y="404810"/>
                  <a:pt x="391348" y="419207"/>
                  <a:pt x="404262" y="423512"/>
                </a:cubicBezTo>
                <a:cubicBezTo>
                  <a:pt x="431824" y="432699"/>
                  <a:pt x="462013" y="429929"/>
                  <a:pt x="490889" y="433137"/>
                </a:cubicBezTo>
                <a:cubicBezTo>
                  <a:pt x="593756" y="458856"/>
                  <a:pt x="576771" y="458465"/>
                  <a:pt x="760396" y="433137"/>
                </a:cubicBezTo>
                <a:cubicBezTo>
                  <a:pt x="775565" y="431045"/>
                  <a:pt x="833614" y="385444"/>
                  <a:pt x="847024" y="375386"/>
                </a:cubicBezTo>
                <a:cubicBezTo>
                  <a:pt x="859803" y="330658"/>
                  <a:pt x="884125" y="293542"/>
                  <a:pt x="847024" y="250257"/>
                </a:cubicBezTo>
                <a:cubicBezTo>
                  <a:pt x="838415" y="240213"/>
                  <a:pt x="821357" y="243840"/>
                  <a:pt x="808523" y="240632"/>
                </a:cubicBezTo>
                <a:cubicBezTo>
                  <a:pt x="757188" y="247049"/>
                  <a:pt x="700166" y="235537"/>
                  <a:pt x="654518" y="259883"/>
                </a:cubicBezTo>
                <a:cubicBezTo>
                  <a:pt x="640413" y="267406"/>
                  <a:pt x="680421" y="359070"/>
                  <a:pt x="683394" y="365760"/>
                </a:cubicBezTo>
                <a:cubicBezTo>
                  <a:pt x="709464" y="424418"/>
                  <a:pt x="689379" y="388395"/>
                  <a:pt x="731520" y="423512"/>
                </a:cubicBezTo>
                <a:cubicBezTo>
                  <a:pt x="741977" y="432226"/>
                  <a:pt x="747691" y="447502"/>
                  <a:pt x="760396" y="452388"/>
                </a:cubicBezTo>
                <a:cubicBezTo>
                  <a:pt x="809050" y="471101"/>
                  <a:pt x="913254" y="476784"/>
                  <a:pt x="962527" y="481264"/>
                </a:cubicBezTo>
                <a:cubicBezTo>
                  <a:pt x="1017631" y="462895"/>
                  <a:pt x="969024" y="486661"/>
                  <a:pt x="1010653" y="433137"/>
                </a:cubicBezTo>
                <a:cubicBezTo>
                  <a:pt x="1024581" y="415229"/>
                  <a:pt x="1042055" y="400341"/>
                  <a:pt x="1058779" y="385011"/>
                </a:cubicBezTo>
                <a:cubicBezTo>
                  <a:pt x="1116808" y="331817"/>
                  <a:pt x="1108634" y="338940"/>
                  <a:pt x="1155032" y="308009"/>
                </a:cubicBezTo>
                <a:cubicBezTo>
                  <a:pt x="1228826" y="311217"/>
                  <a:pt x="1303477" y="305964"/>
                  <a:pt x="1376413" y="317634"/>
                </a:cubicBezTo>
                <a:cubicBezTo>
                  <a:pt x="1388667" y="319595"/>
                  <a:pt x="1403079" y="366545"/>
                  <a:pt x="1405289" y="375386"/>
                </a:cubicBezTo>
                <a:cubicBezTo>
                  <a:pt x="1409257" y="391257"/>
                  <a:pt x="1410946" y="407641"/>
                  <a:pt x="1414914" y="423512"/>
                </a:cubicBezTo>
                <a:cubicBezTo>
                  <a:pt x="1420377" y="445366"/>
                  <a:pt x="1437162" y="482839"/>
                  <a:pt x="1443790" y="500514"/>
                </a:cubicBezTo>
                <a:cubicBezTo>
                  <a:pt x="1447353" y="510014"/>
                  <a:pt x="1447077" y="521467"/>
                  <a:pt x="1453415" y="529390"/>
                </a:cubicBezTo>
                <a:cubicBezTo>
                  <a:pt x="1460642" y="538423"/>
                  <a:pt x="1473404" y="541234"/>
                  <a:pt x="1482291" y="548640"/>
                </a:cubicBezTo>
                <a:cubicBezTo>
                  <a:pt x="1492748" y="557354"/>
                  <a:pt x="1501542" y="567891"/>
                  <a:pt x="1511167" y="577516"/>
                </a:cubicBezTo>
                <a:cubicBezTo>
                  <a:pt x="1543251" y="571099"/>
                  <a:pt x="1575959" y="567255"/>
                  <a:pt x="1607419" y="558266"/>
                </a:cubicBezTo>
                <a:cubicBezTo>
                  <a:pt x="1621215" y="554324"/>
                  <a:pt x="1633815" y="546718"/>
                  <a:pt x="1645920" y="539015"/>
                </a:cubicBezTo>
                <a:cubicBezTo>
                  <a:pt x="1695340" y="507566"/>
                  <a:pt x="1723716" y="485857"/>
                  <a:pt x="1761424" y="442763"/>
                </a:cubicBezTo>
                <a:cubicBezTo>
                  <a:pt x="1769042" y="434057"/>
                  <a:pt x="1774257" y="423512"/>
                  <a:pt x="1780674" y="413887"/>
                </a:cubicBezTo>
                <a:cubicBezTo>
                  <a:pt x="1783882" y="401053"/>
                  <a:pt x="1790299" y="388615"/>
                  <a:pt x="1790299" y="375386"/>
                </a:cubicBezTo>
                <a:cubicBezTo>
                  <a:pt x="1790299" y="349702"/>
                  <a:pt x="1777141" y="326870"/>
                  <a:pt x="1761424" y="308009"/>
                </a:cubicBezTo>
                <a:cubicBezTo>
                  <a:pt x="1752710" y="297552"/>
                  <a:pt x="1743083" y="287753"/>
                  <a:pt x="1732548" y="279133"/>
                </a:cubicBezTo>
                <a:cubicBezTo>
                  <a:pt x="1707716" y="258816"/>
                  <a:pt x="1655546" y="221382"/>
                  <a:pt x="1655546" y="221382"/>
                </a:cubicBezTo>
                <a:cubicBezTo>
                  <a:pt x="1607420" y="227799"/>
                  <a:pt x="1554593" y="262345"/>
                  <a:pt x="1511167" y="240632"/>
                </a:cubicBezTo>
                <a:cubicBezTo>
                  <a:pt x="1485181" y="227639"/>
                  <a:pt x="1513016" y="181998"/>
                  <a:pt x="1520792" y="154005"/>
                </a:cubicBezTo>
                <a:cubicBezTo>
                  <a:pt x="1529249" y="123558"/>
                  <a:pt x="1546051" y="96068"/>
                  <a:pt x="1559293" y="67377"/>
                </a:cubicBezTo>
                <a:cubicBezTo>
                  <a:pt x="1576033" y="31108"/>
                  <a:pt x="1574638" y="20228"/>
                  <a:pt x="1617045" y="9626"/>
                </a:cubicBezTo>
                <a:cubicBezTo>
                  <a:pt x="1642140" y="3352"/>
                  <a:pt x="1668380" y="3209"/>
                  <a:pt x="1694047" y="0"/>
                </a:cubicBezTo>
                <a:cubicBezTo>
                  <a:pt x="1729340" y="3209"/>
                  <a:pt x="1767156" y="-3867"/>
                  <a:pt x="1799925" y="9626"/>
                </a:cubicBezTo>
                <a:cubicBezTo>
                  <a:pt x="1825098" y="19992"/>
                  <a:pt x="1857676" y="67377"/>
                  <a:pt x="1857676" y="67377"/>
                </a:cubicBezTo>
                <a:cubicBezTo>
                  <a:pt x="1860885" y="83419"/>
                  <a:pt x="1860532" y="100610"/>
                  <a:pt x="1867302" y="115504"/>
                </a:cubicBezTo>
                <a:cubicBezTo>
                  <a:pt x="1876876" y="136566"/>
                  <a:pt x="1905803" y="173255"/>
                  <a:pt x="1905803" y="173255"/>
                </a:cubicBezTo>
                <a:cubicBezTo>
                  <a:pt x="1899386" y="211756"/>
                  <a:pt x="1896019" y="250891"/>
                  <a:pt x="1886552" y="288758"/>
                </a:cubicBezTo>
                <a:cubicBezTo>
                  <a:pt x="1873561" y="340723"/>
                  <a:pt x="1830464" y="332148"/>
                  <a:pt x="1886552" y="404262"/>
                </a:cubicBezTo>
                <a:cubicBezTo>
                  <a:pt x="1896596" y="417176"/>
                  <a:pt x="1918636" y="410679"/>
                  <a:pt x="1934678" y="413887"/>
                </a:cubicBezTo>
                <a:cubicBezTo>
                  <a:pt x="2236263" y="403834"/>
                  <a:pt x="2127130" y="404262"/>
                  <a:pt x="2261937" y="404262"/>
                </a:cubicBezTo>
              </a:path>
            </a:pathLst>
          </a:custGeom>
          <a:noFill/>
          <a:ln w="190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il: höger 12">
            <a:extLst>
              <a:ext uri="{FF2B5EF4-FFF2-40B4-BE49-F238E27FC236}">
                <a16:creationId xmlns:a16="http://schemas.microsoft.com/office/drawing/2014/main" id="{BBF5E06B-9C74-134A-1DDA-044251F42335}"/>
              </a:ext>
            </a:extLst>
          </p:cNvPr>
          <p:cNvSpPr/>
          <p:nvPr/>
        </p:nvSpPr>
        <p:spPr>
          <a:xfrm>
            <a:off x="1892194" y="1857332"/>
            <a:ext cx="913521" cy="21714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il: höger 13">
            <a:extLst>
              <a:ext uri="{FF2B5EF4-FFF2-40B4-BE49-F238E27FC236}">
                <a16:creationId xmlns:a16="http://schemas.microsoft.com/office/drawing/2014/main" id="{876DCF11-58F0-033F-009C-4E1019FBEF1E}"/>
              </a:ext>
            </a:extLst>
          </p:cNvPr>
          <p:cNvSpPr/>
          <p:nvPr/>
        </p:nvSpPr>
        <p:spPr>
          <a:xfrm>
            <a:off x="5959490" y="1865770"/>
            <a:ext cx="913521" cy="21714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l: höger 14">
            <a:extLst>
              <a:ext uri="{FF2B5EF4-FFF2-40B4-BE49-F238E27FC236}">
                <a16:creationId xmlns:a16="http://schemas.microsoft.com/office/drawing/2014/main" id="{3D6A8B77-FC4D-6401-D0D5-44A8D2F30D54}"/>
              </a:ext>
            </a:extLst>
          </p:cNvPr>
          <p:cNvSpPr/>
          <p:nvPr/>
        </p:nvSpPr>
        <p:spPr>
          <a:xfrm>
            <a:off x="1892194" y="4682109"/>
            <a:ext cx="913521" cy="21714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il: höger 15">
            <a:extLst>
              <a:ext uri="{FF2B5EF4-FFF2-40B4-BE49-F238E27FC236}">
                <a16:creationId xmlns:a16="http://schemas.microsoft.com/office/drawing/2014/main" id="{248DBAD3-3BBA-4772-1430-AE2E1B81905F}"/>
              </a:ext>
            </a:extLst>
          </p:cNvPr>
          <p:cNvSpPr/>
          <p:nvPr/>
        </p:nvSpPr>
        <p:spPr>
          <a:xfrm>
            <a:off x="5959490" y="4690547"/>
            <a:ext cx="913521" cy="21714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AB56DD3B-F5B3-849C-C720-BFC61EE526DA}"/>
              </a:ext>
            </a:extLst>
          </p:cNvPr>
          <p:cNvSpPr txBox="1"/>
          <p:nvPr/>
        </p:nvSpPr>
        <p:spPr>
          <a:xfrm>
            <a:off x="275103" y="2589889"/>
            <a:ext cx="1388853" cy="369332"/>
          </a:xfrm>
          <a:prstGeom prst="rect">
            <a:avLst/>
          </a:prstGeom>
          <a:noFill/>
        </p:spPr>
        <p:txBody>
          <a:bodyPr wrap="square" rtlCol="0">
            <a:spAutoFit/>
          </a:bodyPr>
          <a:lstStyle/>
          <a:p>
            <a:pPr algn="ctr"/>
            <a:r>
              <a:rPr lang="sv-SE"/>
              <a:t>Teknik…</a:t>
            </a:r>
          </a:p>
        </p:txBody>
      </p:sp>
      <p:sp>
        <p:nvSpPr>
          <p:cNvPr id="18" name="textruta 17">
            <a:extLst>
              <a:ext uri="{FF2B5EF4-FFF2-40B4-BE49-F238E27FC236}">
                <a16:creationId xmlns:a16="http://schemas.microsoft.com/office/drawing/2014/main" id="{C2DD992D-94D6-2502-1F3C-CB41D87FDBDF}"/>
              </a:ext>
            </a:extLst>
          </p:cNvPr>
          <p:cNvSpPr txBox="1"/>
          <p:nvPr/>
        </p:nvSpPr>
        <p:spPr>
          <a:xfrm>
            <a:off x="3738144" y="2635145"/>
            <a:ext cx="1388853" cy="923330"/>
          </a:xfrm>
          <a:prstGeom prst="rect">
            <a:avLst/>
          </a:prstGeom>
          <a:noFill/>
        </p:spPr>
        <p:txBody>
          <a:bodyPr wrap="square" rtlCol="0">
            <a:spAutoFit/>
          </a:bodyPr>
          <a:lstStyle/>
          <a:p>
            <a:pPr algn="ctr"/>
            <a:r>
              <a:rPr lang="sv-SE"/>
              <a:t>…som görs meningsfull i efterhand</a:t>
            </a:r>
          </a:p>
        </p:txBody>
      </p:sp>
      <p:sp>
        <p:nvSpPr>
          <p:cNvPr id="19" name="textruta 18">
            <a:extLst>
              <a:ext uri="{FF2B5EF4-FFF2-40B4-BE49-F238E27FC236}">
                <a16:creationId xmlns:a16="http://schemas.microsoft.com/office/drawing/2014/main" id="{5C4243AD-74B6-F9D9-835B-99A96B1C365B}"/>
              </a:ext>
            </a:extLst>
          </p:cNvPr>
          <p:cNvSpPr txBox="1"/>
          <p:nvPr/>
        </p:nvSpPr>
        <p:spPr>
          <a:xfrm>
            <a:off x="7420829" y="2622978"/>
            <a:ext cx="2622717" cy="646331"/>
          </a:xfrm>
          <a:prstGeom prst="rect">
            <a:avLst/>
          </a:prstGeom>
          <a:noFill/>
        </p:spPr>
        <p:txBody>
          <a:bodyPr wrap="square" rtlCol="0">
            <a:spAutoFit/>
          </a:bodyPr>
          <a:lstStyle/>
          <a:p>
            <a:pPr algn="ctr"/>
            <a:r>
              <a:rPr lang="sv-SE"/>
              <a:t>…skapar ofta missnöje, frustration och kostnader</a:t>
            </a:r>
          </a:p>
        </p:txBody>
      </p:sp>
      <p:sp>
        <p:nvSpPr>
          <p:cNvPr id="20" name="textruta 19">
            <a:extLst>
              <a:ext uri="{FF2B5EF4-FFF2-40B4-BE49-F238E27FC236}">
                <a16:creationId xmlns:a16="http://schemas.microsoft.com/office/drawing/2014/main" id="{85629F51-E243-1A76-9E0D-BF1B95B740BB}"/>
              </a:ext>
            </a:extLst>
          </p:cNvPr>
          <p:cNvSpPr txBox="1"/>
          <p:nvPr/>
        </p:nvSpPr>
        <p:spPr>
          <a:xfrm>
            <a:off x="275103" y="5481884"/>
            <a:ext cx="1388853" cy="923330"/>
          </a:xfrm>
          <a:prstGeom prst="rect">
            <a:avLst/>
          </a:prstGeom>
          <a:noFill/>
        </p:spPr>
        <p:txBody>
          <a:bodyPr wrap="square" rtlCol="0">
            <a:spAutoFit/>
          </a:bodyPr>
          <a:lstStyle/>
          <a:p>
            <a:pPr algn="ctr"/>
            <a:r>
              <a:rPr lang="sv-SE"/>
              <a:t>Men om vi startar med behoven…</a:t>
            </a:r>
          </a:p>
        </p:txBody>
      </p:sp>
      <p:sp>
        <p:nvSpPr>
          <p:cNvPr id="21" name="textruta 20">
            <a:extLst>
              <a:ext uri="{FF2B5EF4-FFF2-40B4-BE49-F238E27FC236}">
                <a16:creationId xmlns:a16="http://schemas.microsoft.com/office/drawing/2014/main" id="{F2660594-E56B-CCAF-529E-40D4467D9CF9}"/>
              </a:ext>
            </a:extLst>
          </p:cNvPr>
          <p:cNvSpPr txBox="1"/>
          <p:nvPr/>
        </p:nvSpPr>
        <p:spPr>
          <a:xfrm>
            <a:off x="3544975" y="5527140"/>
            <a:ext cx="1775189" cy="923330"/>
          </a:xfrm>
          <a:prstGeom prst="rect">
            <a:avLst/>
          </a:prstGeom>
          <a:noFill/>
        </p:spPr>
        <p:txBody>
          <a:bodyPr wrap="square" rtlCol="0">
            <a:spAutoFit/>
          </a:bodyPr>
          <a:lstStyle/>
          <a:p>
            <a:pPr algn="ctr"/>
            <a:r>
              <a:rPr lang="sv-SE"/>
              <a:t>…och väljer teknik som möter behoven </a:t>
            </a:r>
          </a:p>
        </p:txBody>
      </p:sp>
      <p:sp>
        <p:nvSpPr>
          <p:cNvPr id="22" name="textruta 21">
            <a:extLst>
              <a:ext uri="{FF2B5EF4-FFF2-40B4-BE49-F238E27FC236}">
                <a16:creationId xmlns:a16="http://schemas.microsoft.com/office/drawing/2014/main" id="{DF0ECF00-6872-D301-318E-46BDAA1340B2}"/>
              </a:ext>
            </a:extLst>
          </p:cNvPr>
          <p:cNvSpPr txBox="1"/>
          <p:nvPr/>
        </p:nvSpPr>
        <p:spPr>
          <a:xfrm>
            <a:off x="7353227" y="5524386"/>
            <a:ext cx="3007805" cy="923330"/>
          </a:xfrm>
          <a:prstGeom prst="rect">
            <a:avLst/>
          </a:prstGeom>
          <a:noFill/>
        </p:spPr>
        <p:txBody>
          <a:bodyPr wrap="square" rtlCol="0">
            <a:spAutoFit/>
          </a:bodyPr>
          <a:lstStyle/>
          <a:p>
            <a:pPr algn="ctr"/>
            <a:r>
              <a:rPr lang="sv-SE"/>
              <a:t>…skapas mervärde!</a:t>
            </a:r>
          </a:p>
          <a:p>
            <a:pPr algn="ctr"/>
            <a:r>
              <a:rPr lang="sv-SE"/>
              <a:t>Nöjda patienter, medarbetare och väl nyttjade resurser</a:t>
            </a:r>
          </a:p>
        </p:txBody>
      </p:sp>
      <p:pic>
        <p:nvPicPr>
          <p:cNvPr id="23" name="Bild 22" descr="Manlig profil kontur">
            <a:extLst>
              <a:ext uri="{FF2B5EF4-FFF2-40B4-BE49-F238E27FC236}">
                <a16:creationId xmlns:a16="http://schemas.microsoft.com/office/drawing/2014/main" id="{92E72E87-A73D-9EAA-38EF-4F3533F396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20037" y="1271477"/>
            <a:ext cx="1388852" cy="1388852"/>
          </a:xfrm>
          <a:prstGeom prst="rect">
            <a:avLst/>
          </a:prstGeom>
        </p:spPr>
      </p:pic>
      <p:pic>
        <p:nvPicPr>
          <p:cNvPr id="24" name="Bild 23" descr="Manlig profil kontur">
            <a:extLst>
              <a:ext uri="{FF2B5EF4-FFF2-40B4-BE49-F238E27FC236}">
                <a16:creationId xmlns:a16="http://schemas.microsoft.com/office/drawing/2014/main" id="{D1C7CE6A-7B65-BDF1-4997-A5462B61C0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5103" y="4062190"/>
            <a:ext cx="1388852" cy="1388852"/>
          </a:xfrm>
          <a:prstGeom prst="rect">
            <a:avLst/>
          </a:prstGeom>
        </p:spPr>
      </p:pic>
    </p:spTree>
    <p:extLst>
      <p:ext uri="{BB962C8B-B14F-4D97-AF65-F5344CB8AC3E}">
        <p14:creationId xmlns:p14="http://schemas.microsoft.com/office/powerpoint/2010/main" val="2903712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F13D8884-3CE4-7362-AF51-9BC178120BC2}"/>
              </a:ext>
            </a:extLst>
          </p:cNvPr>
          <p:cNvSpPr>
            <a:spLocks noGrp="1"/>
          </p:cNvSpPr>
          <p:nvPr>
            <p:ph idx="1"/>
          </p:nvPr>
        </p:nvSpPr>
        <p:spPr>
          <a:xfrm>
            <a:off x="838200" y="2044792"/>
            <a:ext cx="10192352" cy="3738598"/>
          </a:xfrm>
        </p:spPr>
        <p:txBody>
          <a:bodyPr vert="horz" lIns="91440" tIns="45720" rIns="91440" bIns="45720" rtlCol="0" anchor="t">
            <a:normAutofit/>
          </a:bodyPr>
          <a:lstStyle/>
          <a:p>
            <a:r>
              <a:rPr lang="sv-SE" dirty="0">
                <a:solidFill>
                  <a:schemeClr val="tx1"/>
                </a:solidFill>
              </a:rPr>
              <a:t>Personcentrering </a:t>
            </a:r>
          </a:p>
          <a:p>
            <a:r>
              <a:rPr lang="sv-SE" dirty="0">
                <a:solidFill>
                  <a:schemeClr val="tx1"/>
                </a:solidFill>
              </a:rPr>
              <a:t>Samverkan </a:t>
            </a:r>
          </a:p>
          <a:p>
            <a:r>
              <a:rPr lang="sv-SE" dirty="0"/>
              <a:t>Ny </a:t>
            </a:r>
            <a:r>
              <a:rPr lang="sv-SE" dirty="0">
                <a:solidFill>
                  <a:schemeClr val="tx1"/>
                </a:solidFill>
              </a:rPr>
              <a:t>teknik </a:t>
            </a:r>
          </a:p>
          <a:p>
            <a:r>
              <a:rPr lang="sv-SE" dirty="0"/>
              <a:t>Utveckling av egenvård, inte minst för personer </a:t>
            </a:r>
            <a:br>
              <a:rPr lang="sv-SE" dirty="0"/>
            </a:br>
            <a:r>
              <a:rPr lang="sv-SE" dirty="0"/>
              <a:t>med kroniska sjukdomar</a:t>
            </a:r>
            <a:endParaRPr lang="sv-SE" dirty="0">
              <a:cs typeface="Calibri"/>
            </a:endParaRPr>
          </a:p>
          <a:p>
            <a:r>
              <a:rPr lang="sv-SE" dirty="0"/>
              <a:t>Kompetensförsörjning där förmåga att arbeta över </a:t>
            </a:r>
            <a:br>
              <a:rPr lang="sv-SE" dirty="0"/>
            </a:br>
            <a:r>
              <a:rPr lang="sv-SE" dirty="0"/>
              <a:t>traditionella gränser, kommunicera och jobba preventivt </a:t>
            </a:r>
            <a:br>
              <a:rPr lang="sv-SE" dirty="0">
                <a:cs typeface="Calibri"/>
              </a:rPr>
            </a:br>
            <a:r>
              <a:rPr lang="sv-SE" dirty="0"/>
              <a:t>och proaktivt är viktiga delar</a:t>
            </a:r>
            <a:endParaRPr lang="sv-SE" dirty="0">
              <a:cs typeface="Calibri"/>
            </a:endParaRPr>
          </a:p>
          <a:p>
            <a:pPr marL="0" indent="0">
              <a:buNone/>
            </a:pPr>
            <a:endParaRPr lang="sv-SE" dirty="0"/>
          </a:p>
        </p:txBody>
      </p:sp>
      <p:sp>
        <p:nvSpPr>
          <p:cNvPr id="5" name="Rubrik 1">
            <a:extLst>
              <a:ext uri="{FF2B5EF4-FFF2-40B4-BE49-F238E27FC236}">
                <a16:creationId xmlns:a16="http://schemas.microsoft.com/office/drawing/2014/main" id="{F0E2543A-6D02-F1D3-6169-10A57FB09E79}"/>
              </a:ext>
            </a:extLst>
          </p:cNvPr>
          <p:cNvSpPr>
            <a:spLocks noGrp="1"/>
          </p:cNvSpPr>
          <p:nvPr>
            <p:ph type="title"/>
          </p:nvPr>
        </p:nvSpPr>
        <p:spPr>
          <a:xfrm>
            <a:off x="838200" y="365125"/>
            <a:ext cx="10515600" cy="1325563"/>
          </a:xfrm>
        </p:spPr>
        <p:txBody>
          <a:bodyPr/>
          <a:lstStyle/>
          <a:p>
            <a:r>
              <a:rPr lang="sv-SE"/>
              <a:t>Framgångsfaktorer</a:t>
            </a:r>
          </a:p>
        </p:txBody>
      </p:sp>
      <p:pic>
        <p:nvPicPr>
          <p:cNvPr id="6" name="Bildobjekt 5" descr="Illustration som visar tecknade gubbar som puttar en stor boll längs med en väg.">
            <a:extLst>
              <a:ext uri="{FF2B5EF4-FFF2-40B4-BE49-F238E27FC236}">
                <a16:creationId xmlns:a16="http://schemas.microsoft.com/office/drawing/2014/main" id="{1B853649-6BD2-16B6-0D3B-ED65F672F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6483" y="519268"/>
            <a:ext cx="3243072" cy="3051048"/>
          </a:xfrm>
          <a:prstGeom prst="rect">
            <a:avLst/>
          </a:prstGeom>
        </p:spPr>
      </p:pic>
    </p:spTree>
    <p:extLst>
      <p:ext uri="{BB962C8B-B14F-4D97-AF65-F5344CB8AC3E}">
        <p14:creationId xmlns:p14="http://schemas.microsoft.com/office/powerpoint/2010/main" val="3116505997"/>
      </p:ext>
    </p:extLst>
  </p:cSld>
  <p:clrMapOvr>
    <a:masterClrMapping/>
  </p:clrMapOvr>
</p:sld>
</file>

<file path=ppt/theme/theme1.xml><?xml version="1.0" encoding="utf-8"?>
<a:theme xmlns:a="http://schemas.openxmlformats.org/drawingml/2006/main" name="Framtidsbild Nära vård 2030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Region Västerbotten">
      <a:dk1>
        <a:srgbClr val="000000"/>
      </a:dk1>
      <a:lt1>
        <a:srgbClr val="FFFFFF"/>
      </a:lt1>
      <a:dk2>
        <a:srgbClr val="44546A"/>
      </a:dk2>
      <a:lt2>
        <a:srgbClr val="E7E6E6"/>
      </a:lt2>
      <a:accent1>
        <a:srgbClr val="0050A0"/>
      </a:accent1>
      <a:accent2>
        <a:srgbClr val="F05833"/>
      </a:accent2>
      <a:accent3>
        <a:srgbClr val="7FA7CF"/>
      </a:accent3>
      <a:accent4>
        <a:srgbClr val="F49075"/>
      </a:accent4>
      <a:accent5>
        <a:srgbClr val="DBE6F6"/>
      </a:accent5>
      <a:accent6>
        <a:srgbClr val="FBDED6"/>
      </a:accent6>
      <a:hlink>
        <a:srgbClr val="0050A0"/>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809</Words>
  <Application>Microsoft Office PowerPoint</Application>
  <PresentationFormat>Bredbild</PresentationFormat>
  <Paragraphs>66</Paragraphs>
  <Slides>17</Slides>
  <Notes>9</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17</vt:i4>
      </vt:variant>
    </vt:vector>
  </HeadingPairs>
  <TitlesOfParts>
    <vt:vector size="23" baseType="lpstr">
      <vt:lpstr>Arial</vt:lpstr>
      <vt:lpstr>Calibri</vt:lpstr>
      <vt:lpstr>Calibri Light</vt:lpstr>
      <vt:lpstr>Times New Roman</vt:lpstr>
      <vt:lpstr>Framtidsbild Nära vård 2030 -tema</vt:lpstr>
      <vt:lpstr>Office-tema</vt:lpstr>
      <vt:lpstr>Nära vård En nationell omställning för en bättre hälsa</vt:lpstr>
      <vt:lpstr>PowerPoint-presentation</vt:lpstr>
      <vt:lpstr>PowerPoint-presentation</vt:lpstr>
      <vt:lpstr>PowerPoint-presentation</vt:lpstr>
      <vt:lpstr>PowerPoint-presentation</vt:lpstr>
      <vt:lpstr>En persons helhet innehåller många delar</vt:lpstr>
      <vt:lpstr>PowerPoint-presentation</vt:lpstr>
      <vt:lpstr>PowerPoint-presentation</vt:lpstr>
      <vt:lpstr>Framgångsfaktorer</vt:lpstr>
      <vt:lpstr>Nära vård i Västerbotten</vt:lpstr>
      <vt:lpstr>PowerPoint-presentation</vt:lpstr>
      <vt:lpstr>PowerPoint-presentation</vt:lpstr>
      <vt:lpstr>PowerPoint-presentation</vt:lpstr>
      <vt:lpstr>PowerPoint-presentation</vt:lpstr>
      <vt:lpstr>I västerbottningens skor 2030</vt:lpstr>
      <vt:lpstr>Läs mer om Nära vård</vt:lpstr>
      <vt:lpstr>Ett samarbete mellan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Victoria Bertilsson</dc:creator>
  <cp:lastModifiedBy>Per Strömbro</cp:lastModifiedBy>
  <cp:revision>11</cp:revision>
  <dcterms:created xsi:type="dcterms:W3CDTF">2022-03-03T10:26:16Z</dcterms:created>
  <dcterms:modified xsi:type="dcterms:W3CDTF">2023-02-22T12:08:40Z</dcterms:modified>
</cp:coreProperties>
</file>