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81" r:id="rId5"/>
    <p:sldId id="256" r:id="rId6"/>
    <p:sldId id="258" r:id="rId7"/>
    <p:sldId id="295" r:id="rId8"/>
    <p:sldId id="260" r:id="rId9"/>
    <p:sldId id="261" r:id="rId10"/>
    <p:sldId id="283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7" r:id="rId23"/>
    <p:sldId id="282" r:id="rId24"/>
    <p:sldId id="284" r:id="rId25"/>
    <p:sldId id="285" r:id="rId26"/>
    <p:sldId id="286" r:id="rId27"/>
    <p:sldId id="288" r:id="rId28"/>
    <p:sldId id="289" r:id="rId29"/>
    <p:sldId id="290" r:id="rId30"/>
    <p:sldId id="291" r:id="rId31"/>
    <p:sldId id="292" r:id="rId32"/>
    <p:sldId id="293" r:id="rId33"/>
    <p:sldId id="296" r:id="rId34"/>
  </p:sldIdLst>
  <p:sldSz cx="9144000" cy="5143500" type="screen16x9"/>
  <p:notesSz cx="6799263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D41"/>
    <a:srgbClr val="BF488B"/>
    <a:srgbClr val="005093"/>
    <a:srgbClr val="D0DFEA"/>
    <a:srgbClr val="7030A0"/>
    <a:srgbClr val="005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1" autoAdjust="0"/>
    <p:restoredTop sz="83288" autoAdjust="0"/>
  </p:normalViewPr>
  <p:slideViewPr>
    <p:cSldViewPr snapToGrid="0">
      <p:cViewPr varScale="1">
        <p:scale>
          <a:sx n="140" d="100"/>
          <a:sy n="140" d="100"/>
        </p:scale>
        <p:origin x="15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ja Hansen Knutsson" userId="eba3ce04-9401-416d-8dda-e3a1f1e345b1" providerId="ADAL" clId="{3D338478-E702-4BAC-B340-2895E23CD80F}"/>
    <pc:docChg chg="modSld">
      <pc:chgData name="Anja Hansen Knutsson" userId="eba3ce04-9401-416d-8dda-e3a1f1e345b1" providerId="ADAL" clId="{3D338478-E702-4BAC-B340-2895E23CD80F}" dt="2026-05-07T08:48:27.179" v="1186" actId="20577"/>
      <pc:docMkLst>
        <pc:docMk/>
      </pc:docMkLst>
      <pc:sldChg chg="modNotesTx">
        <pc:chgData name="Anja Hansen Knutsson" userId="eba3ce04-9401-416d-8dda-e3a1f1e345b1" providerId="ADAL" clId="{3D338478-E702-4BAC-B340-2895E23CD80F}" dt="2026-05-07T08:46:43.699" v="1170" actId="6549"/>
        <pc:sldMkLst>
          <pc:docMk/>
          <pc:sldMk cId="400280969" sldId="269"/>
        </pc:sldMkLst>
      </pc:sldChg>
      <pc:sldChg chg="modNotesTx">
        <pc:chgData name="Anja Hansen Knutsson" userId="eba3ce04-9401-416d-8dda-e3a1f1e345b1" providerId="ADAL" clId="{3D338478-E702-4BAC-B340-2895E23CD80F}" dt="2026-05-07T08:46:53.165" v="1171" actId="20577"/>
        <pc:sldMkLst>
          <pc:docMk/>
          <pc:sldMk cId="21033031" sldId="270"/>
        </pc:sldMkLst>
      </pc:sldChg>
      <pc:sldChg chg="modNotesTx">
        <pc:chgData name="Anja Hansen Knutsson" userId="eba3ce04-9401-416d-8dda-e3a1f1e345b1" providerId="ADAL" clId="{3D338478-E702-4BAC-B340-2895E23CD80F}" dt="2026-05-07T08:47:07.166" v="1172" actId="20577"/>
        <pc:sldMkLst>
          <pc:docMk/>
          <pc:sldMk cId="787069595" sldId="272"/>
        </pc:sldMkLst>
      </pc:sldChg>
      <pc:sldChg chg="modSp mod">
        <pc:chgData name="Anja Hansen Knutsson" userId="eba3ce04-9401-416d-8dda-e3a1f1e345b1" providerId="ADAL" clId="{3D338478-E702-4BAC-B340-2895E23CD80F}" dt="2026-05-07T08:47:37.246" v="1185" actId="20577"/>
        <pc:sldMkLst>
          <pc:docMk/>
          <pc:sldMk cId="3699130142" sldId="273"/>
        </pc:sldMkLst>
        <pc:spChg chg="mod">
          <ac:chgData name="Anja Hansen Knutsson" userId="eba3ce04-9401-416d-8dda-e3a1f1e345b1" providerId="ADAL" clId="{3D338478-E702-4BAC-B340-2895E23CD80F}" dt="2026-05-07T08:47:37.246" v="1185" actId="20577"/>
          <ac:spMkLst>
            <pc:docMk/>
            <pc:sldMk cId="3699130142" sldId="273"/>
            <ac:spMk id="3" creationId="{9B2963E6-A69D-3048-BA12-891AE4117E9B}"/>
          </ac:spMkLst>
        </pc:spChg>
      </pc:sldChg>
      <pc:sldChg chg="modSp mod">
        <pc:chgData name="Anja Hansen Knutsson" userId="eba3ce04-9401-416d-8dda-e3a1f1e345b1" providerId="ADAL" clId="{3D338478-E702-4BAC-B340-2895E23CD80F}" dt="2026-05-07T08:36:34.231" v="250" actId="20577"/>
        <pc:sldMkLst>
          <pc:docMk/>
          <pc:sldMk cId="4018588115" sldId="274"/>
        </pc:sldMkLst>
        <pc:spChg chg="mod">
          <ac:chgData name="Anja Hansen Knutsson" userId="eba3ce04-9401-416d-8dda-e3a1f1e345b1" providerId="ADAL" clId="{3D338478-E702-4BAC-B340-2895E23CD80F}" dt="2026-05-07T08:34:53.791" v="21" actId="20577"/>
          <ac:spMkLst>
            <pc:docMk/>
            <pc:sldMk cId="4018588115" sldId="274"/>
            <ac:spMk id="5" creationId="{3BBF610E-018F-9747-B125-82837215E97C}"/>
          </ac:spMkLst>
        </pc:spChg>
        <pc:spChg chg="mod">
          <ac:chgData name="Anja Hansen Knutsson" userId="eba3ce04-9401-416d-8dda-e3a1f1e345b1" providerId="ADAL" clId="{3D338478-E702-4BAC-B340-2895E23CD80F}" dt="2026-05-07T08:36:34.231" v="250" actId="20577"/>
          <ac:spMkLst>
            <pc:docMk/>
            <pc:sldMk cId="4018588115" sldId="274"/>
            <ac:spMk id="6" creationId="{E5C24044-697C-CE4D-BE46-3E73942789E8}"/>
          </ac:spMkLst>
        </pc:spChg>
      </pc:sldChg>
      <pc:sldChg chg="modNotesTx">
        <pc:chgData name="Anja Hansen Knutsson" userId="eba3ce04-9401-416d-8dda-e3a1f1e345b1" providerId="ADAL" clId="{3D338478-E702-4BAC-B340-2895E23CD80F}" dt="2026-05-07T08:48:27.179" v="1186" actId="20577"/>
        <pc:sldMkLst>
          <pc:docMk/>
          <pc:sldMk cId="2382528990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0"/>
          </a:xfrm>
          <a:prstGeom prst="rect">
            <a:avLst/>
          </a:prstGeom>
        </p:spPr>
        <p:txBody>
          <a:bodyPr vert="horz" lIns="91029" tIns="45514" rIns="91029" bIns="45514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0"/>
          </a:xfrm>
          <a:prstGeom prst="rect">
            <a:avLst/>
          </a:prstGeom>
        </p:spPr>
        <p:txBody>
          <a:bodyPr vert="horz" lIns="91029" tIns="45514" rIns="91029" bIns="45514" rtlCol="0"/>
          <a:lstStyle>
            <a:lvl1pPr algn="r">
              <a:defRPr sz="1200"/>
            </a:lvl1pPr>
          </a:lstStyle>
          <a:p>
            <a:fld id="{C51D43CF-4250-4FCC-9F87-67256B49C6C8}" type="datetimeFigureOut">
              <a:rPr lang="sv-SE" smtClean="0"/>
              <a:t>2026-05-08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29" tIns="45514" rIns="91029" bIns="45514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029" tIns="45514" rIns="91029" bIns="45514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6490"/>
          </a:xfrm>
          <a:prstGeom prst="rect">
            <a:avLst/>
          </a:prstGeom>
        </p:spPr>
        <p:txBody>
          <a:bodyPr vert="horz" lIns="91029" tIns="45514" rIns="91029" bIns="45514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6490"/>
          </a:xfrm>
          <a:prstGeom prst="rect">
            <a:avLst/>
          </a:prstGeom>
        </p:spPr>
        <p:txBody>
          <a:bodyPr vert="horz" lIns="91029" tIns="45514" rIns="91029" bIns="45514" rtlCol="0" anchor="b"/>
          <a:lstStyle>
            <a:lvl1pPr algn="r">
              <a:defRPr sz="1200"/>
            </a:lvl1pPr>
          </a:lstStyle>
          <a:p>
            <a:fld id="{E356CE4E-E75E-48D9-88FC-8D09A4C446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084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4798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7069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8395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3539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1342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4829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9093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0248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2249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1750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575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794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8096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3951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7600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22566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2704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34291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25511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79521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97808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5300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2408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E69BD-D97D-1815-5173-912C3A075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31F8610-1E59-845B-F0D5-DB92015A4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6E08D42-7332-FC5C-A5E5-A22BDD2D55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3B0400F-C9A3-BAB3-7329-2706AAC46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837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0344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780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7580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3748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6CE4E-E75E-48D9-88FC-8D09A4C446AD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0503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på bakgrundspla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41032"/>
          <a:stretch/>
        </p:blipFill>
        <p:spPr bwMode="auto">
          <a:xfrm>
            <a:off x="0" y="-2"/>
            <a:ext cx="9147670" cy="41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55650" y="1168004"/>
            <a:ext cx="7704139" cy="756084"/>
          </a:xfrm>
        </p:spPr>
        <p:txBody>
          <a:bodyPr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2442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+ Brödtext, ljus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FB7DD71-2BB3-E140-86D0-C985F652F900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958"/>
          <a:stretch/>
        </p:blipFill>
        <p:spPr bwMode="auto">
          <a:xfrm>
            <a:off x="0" y="-3"/>
            <a:ext cx="9147600" cy="419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760578" y="568325"/>
            <a:ext cx="7704139" cy="590551"/>
          </a:xfrm>
        </p:spPr>
        <p:txBody>
          <a:bodyPr anchor="ctr">
            <a:noAutofit/>
          </a:bodyPr>
          <a:lstStyle>
            <a:lvl1pPr marL="0" indent="0" algn="l">
              <a:buNone/>
              <a:defRPr sz="3000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755650" y="1336769"/>
            <a:ext cx="7704139" cy="2603134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395288" y="249083"/>
            <a:ext cx="8064500" cy="160492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000" b="1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662332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+ Brödtext, ljus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ACED7FC-43C7-894A-A901-859E163D61C4}"/>
              </a:ext>
            </a:extLst>
          </p:cNvPr>
          <p:cNvSpPr/>
          <p:nvPr userDrawn="1"/>
        </p:nvSpPr>
        <p:spPr>
          <a:xfrm>
            <a:off x="0" y="0"/>
            <a:ext cx="9144000" cy="41957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760578" y="568325"/>
            <a:ext cx="7704139" cy="590551"/>
          </a:xfrm>
        </p:spPr>
        <p:txBody>
          <a:bodyPr anchor="ctr">
            <a:noAutofit/>
          </a:bodyPr>
          <a:lstStyle>
            <a:lvl1pPr marL="0" indent="0" algn="l">
              <a:buNone/>
              <a:defRPr sz="3000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755650" y="1336769"/>
            <a:ext cx="7704139" cy="2603134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395288" y="249083"/>
            <a:ext cx="8064500" cy="160492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000" b="1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70956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på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192588"/>
          </a:xfrm>
          <a:prstGeom prst="rect">
            <a:avLst/>
          </a:prstGeom>
        </p:spPr>
      </p:pic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41925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62549" y="1168004"/>
            <a:ext cx="7704139" cy="756084"/>
          </a:xfrm>
        </p:spPr>
        <p:txBody>
          <a:bodyPr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82775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punktlista +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1565" y="573881"/>
            <a:ext cx="7704139" cy="584994"/>
          </a:xfrm>
        </p:spPr>
        <p:txBody>
          <a:bodyPr>
            <a:noAutofit/>
          </a:bodyPr>
          <a:lstStyle>
            <a:lvl1pPr algn="l">
              <a:defRPr sz="3000">
                <a:solidFill>
                  <a:srgbClr val="0050A0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0"/>
          </p:nvPr>
        </p:nvSpPr>
        <p:spPr>
          <a:xfrm>
            <a:off x="761564" y="1329929"/>
            <a:ext cx="7698223" cy="2609973"/>
          </a:xfrm>
        </p:spPr>
        <p:txBody>
          <a:bodyPr>
            <a:noAutofit/>
          </a:bodyPr>
          <a:lstStyle>
            <a:lvl1pPr>
              <a:buClr>
                <a:srgbClr val="0050A0"/>
              </a:buClr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742950" indent="-285750">
              <a:buClr>
                <a:srgbClr val="0050A0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buClr>
                <a:srgbClr val="0050A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buClr>
                <a:srgbClr val="0050A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buClr>
                <a:srgbClr val="0050A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396000" y="248400"/>
            <a:ext cx="8063787" cy="161175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000" b="1">
                <a:solidFill>
                  <a:srgbClr val="0050A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03313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rödtext, Bil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755650" y="573882"/>
            <a:ext cx="3816350" cy="584993"/>
          </a:xfrm>
        </p:spPr>
        <p:txBody>
          <a:bodyPr anchor="ctr">
            <a:noAutofit/>
          </a:bodyPr>
          <a:lstStyle>
            <a:lvl1pPr marL="0" indent="0" algn="l">
              <a:buNone/>
              <a:defRPr sz="3000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755650" y="1330110"/>
            <a:ext cx="3816350" cy="2862081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2"/>
          </p:nvPr>
        </p:nvSpPr>
        <p:spPr>
          <a:xfrm>
            <a:off x="4859788" y="573882"/>
            <a:ext cx="3600000" cy="361831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395288" y="249083"/>
            <a:ext cx="8064500" cy="160492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000" b="1">
                <a:solidFill>
                  <a:srgbClr val="0050A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6847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Bil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755650" y="573882"/>
            <a:ext cx="7704139" cy="584993"/>
          </a:xfrm>
        </p:spPr>
        <p:txBody>
          <a:bodyPr anchor="ctr">
            <a:noAutofit/>
          </a:bodyPr>
          <a:lstStyle>
            <a:lvl1pPr marL="0" indent="0" algn="l">
              <a:buNone/>
              <a:defRPr sz="3000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9" name="Platshållare för bild 8"/>
          <p:cNvSpPr>
            <a:spLocks noGrp="1" noChangeAspect="1"/>
          </p:cNvSpPr>
          <p:nvPr>
            <p:ph type="pic" sz="quarter" idx="12"/>
          </p:nvPr>
        </p:nvSpPr>
        <p:spPr>
          <a:xfrm>
            <a:off x="755650" y="1329614"/>
            <a:ext cx="7704139" cy="26105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395288" y="249492"/>
            <a:ext cx="8064500" cy="160083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000" b="1">
                <a:solidFill>
                  <a:srgbClr val="0050A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960068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Brödtext, mörk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BFFC75E9-C109-AB40-B376-00003B10B30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41032"/>
          <a:stretch/>
        </p:blipFill>
        <p:spPr bwMode="auto">
          <a:xfrm>
            <a:off x="0" y="-2"/>
            <a:ext cx="9147670" cy="41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755650" y="573882"/>
            <a:ext cx="7704139" cy="584993"/>
          </a:xfrm>
        </p:spPr>
        <p:txBody>
          <a:bodyPr anchor="ctr">
            <a:no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755650" y="1325563"/>
            <a:ext cx="7704065" cy="261434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395288" y="245562"/>
            <a:ext cx="8064427" cy="164014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222479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Brödtext, ljus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FB7DD71-2BB3-E140-86D0-C985F652F900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548"/>
          <a:stretch/>
        </p:blipFill>
        <p:spPr bwMode="auto">
          <a:xfrm>
            <a:off x="-6263" y="-2"/>
            <a:ext cx="9150263" cy="41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760578" y="573882"/>
            <a:ext cx="7704139" cy="584993"/>
          </a:xfrm>
        </p:spPr>
        <p:txBody>
          <a:bodyPr anchor="ctr">
            <a:noAutofit/>
          </a:bodyPr>
          <a:lstStyle>
            <a:lvl1pPr marL="0" indent="0" algn="l">
              <a:buNone/>
              <a:defRPr sz="3000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755650" y="1336769"/>
            <a:ext cx="7704139" cy="2603134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395288" y="249083"/>
            <a:ext cx="8064500" cy="160492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000" b="1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195110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+ Brödtext, ljus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3E08A02-F581-7345-BCB7-2EB45552AE42}"/>
              </a:ext>
            </a:extLst>
          </p:cNvPr>
          <p:cNvSpPr/>
          <p:nvPr userDrawn="1"/>
        </p:nvSpPr>
        <p:spPr>
          <a:xfrm>
            <a:off x="0" y="0"/>
            <a:ext cx="9144000" cy="41957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760578" y="573882"/>
            <a:ext cx="7704139" cy="584993"/>
          </a:xfrm>
        </p:spPr>
        <p:txBody>
          <a:bodyPr anchor="ctr">
            <a:noAutofit/>
          </a:bodyPr>
          <a:lstStyle>
            <a:lvl1pPr marL="0" indent="0" algn="l">
              <a:buNone/>
              <a:defRPr sz="3000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755650" y="1336769"/>
            <a:ext cx="7704139" cy="2603134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395288" y="249083"/>
            <a:ext cx="8064501" cy="160492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000" b="1">
                <a:solidFill>
                  <a:srgbClr val="0050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85870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+ Brödtext, mörk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BFFC75E9-C109-AB40-B376-00003B10B30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40931"/>
          <a:stretch/>
        </p:blipFill>
        <p:spPr bwMode="auto">
          <a:xfrm>
            <a:off x="0" y="-3"/>
            <a:ext cx="9147600" cy="419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755650" y="568325"/>
            <a:ext cx="7704139" cy="590550"/>
          </a:xfrm>
        </p:spPr>
        <p:txBody>
          <a:bodyPr anchor="ctr">
            <a:no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1"/>
          </p:nvPr>
        </p:nvSpPr>
        <p:spPr>
          <a:xfrm>
            <a:off x="755576" y="1329929"/>
            <a:ext cx="7704139" cy="2609974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395288" y="245562"/>
            <a:ext cx="8064427" cy="164014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41248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55651" y="205979"/>
            <a:ext cx="770413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55651" y="1200151"/>
            <a:ext cx="7704138" cy="2667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69B1E0-10C2-AE47-AB55-7809D530512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629" y="4505693"/>
            <a:ext cx="1440160" cy="32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2" r:id="rId4"/>
    <p:sldLayoutId id="2147483653" r:id="rId5"/>
    <p:sldLayoutId id="2147483655" r:id="rId6"/>
    <p:sldLayoutId id="2147483654" r:id="rId7"/>
    <p:sldLayoutId id="2147483660" r:id="rId8"/>
    <p:sldLayoutId id="2147483658" r:id="rId9"/>
    <p:sldLayoutId id="2147483659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50A0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spcBef>
          <a:spcPct val="20000"/>
        </a:spcBef>
        <a:buClr>
          <a:srgbClr val="0050A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5600" indent="-180000" algn="l" defTabSz="914400" rtl="0" eaLnBrk="1" latinLnBrk="0" hangingPunct="1">
        <a:spcBef>
          <a:spcPct val="20000"/>
        </a:spcBef>
        <a:buClr>
          <a:srgbClr val="0050A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63000" indent="-180000" algn="l" defTabSz="914400" rtl="0" eaLnBrk="1" latinLnBrk="0" hangingPunct="1">
        <a:spcBef>
          <a:spcPct val="20000"/>
        </a:spcBef>
        <a:buClr>
          <a:srgbClr val="0050A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84200" indent="-180000" algn="l" defTabSz="914400" rtl="0" eaLnBrk="1" latinLnBrk="0" hangingPunct="1">
        <a:spcBef>
          <a:spcPct val="20000"/>
        </a:spcBef>
        <a:buClr>
          <a:srgbClr val="0050A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400" indent="-180000" algn="l" defTabSz="914400" rtl="0" eaLnBrk="1" latinLnBrk="0" hangingPunct="1">
        <a:spcBef>
          <a:spcPct val="20000"/>
        </a:spcBef>
        <a:buClr>
          <a:srgbClr val="0050A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3" userDrawn="1">
          <p15:clr>
            <a:srgbClr val="F26B43"/>
          </p15:clr>
        </p15:guide>
        <p15:guide id="2" pos="476" userDrawn="1">
          <p15:clr>
            <a:srgbClr val="F26B43"/>
          </p15:clr>
        </p15:guide>
        <p15:guide id="3" orient="horz" pos="158" userDrawn="1">
          <p15:clr>
            <a:srgbClr val="F26B43"/>
          </p15:clr>
        </p15:guide>
        <p15:guide id="4" orient="horz" pos="259" userDrawn="1">
          <p15:clr>
            <a:srgbClr val="F26B43"/>
          </p15:clr>
        </p15:guide>
        <p15:guide id="5" orient="horz" pos="835" userDrawn="1">
          <p15:clr>
            <a:srgbClr val="F26B43"/>
          </p15:clr>
        </p15:guide>
        <p15:guide id="6" orient="horz" pos="730" userDrawn="1">
          <p15:clr>
            <a:srgbClr val="F26B43"/>
          </p15:clr>
        </p15:guide>
        <p15:guide id="7" pos="5329" userDrawn="1">
          <p15:clr>
            <a:srgbClr val="F26B43"/>
          </p15:clr>
        </p15:guide>
        <p15:guide id="8" pos="249" userDrawn="1">
          <p15:clr>
            <a:srgbClr val="F26B43"/>
          </p15:clr>
        </p15:guide>
        <p15:guide id="9" orient="horz" pos="2482" userDrawn="1">
          <p15:clr>
            <a:srgbClr val="F26B43"/>
          </p15:clr>
        </p15:guide>
        <p15:guide id="10" orient="horz" pos="358" userDrawn="1">
          <p15:clr>
            <a:srgbClr val="F26B43"/>
          </p15:clr>
        </p15:guide>
        <p15:guide id="12" orient="horz" pos="2835" userDrawn="1">
          <p15:clr>
            <a:srgbClr val="F26B43"/>
          </p15:clr>
        </p15:guide>
        <p15:guide id="13" orient="horz" pos="3044" userDrawn="1">
          <p15:clr>
            <a:srgbClr val="F26B43"/>
          </p15:clr>
        </p15:guide>
        <p15:guide id="14" pos="2880" userDrawn="1">
          <p15:clr>
            <a:srgbClr val="F26B43"/>
          </p15:clr>
        </p15:guide>
        <p15:guide id="15" pos="30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9B9DDB-2DA9-5211-4762-FE76835558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Region Västerbotten</a:t>
            </a:r>
          </a:p>
        </p:txBody>
      </p:sp>
    </p:spTree>
    <p:extLst>
      <p:ext uri="{BB962C8B-B14F-4D97-AF65-F5344CB8AC3E}">
        <p14:creationId xmlns:p14="http://schemas.microsoft.com/office/powerpoint/2010/main" val="2214519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D696F8-B7B9-0440-4565-E28B1C55F8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44008" y="699542"/>
            <a:ext cx="3743773" cy="404994"/>
          </a:xfrm>
        </p:spPr>
        <p:txBody>
          <a:bodyPr/>
          <a:lstStyle/>
          <a:p>
            <a:r>
              <a:rPr lang="sv-SE" sz="3000"/>
              <a:t>Folkhälsoarbete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7994B9B-538F-144F-BE96-4F592BF585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15094" y="1336769"/>
            <a:ext cx="3240260" cy="2603134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charset="0"/>
                <a:cs typeface="Arial" charset="0"/>
              </a:rPr>
              <a:t>Västerbottens hälsoundersökningar</a:t>
            </a:r>
          </a:p>
          <a:p>
            <a:pPr marL="342900" indent="-342900">
              <a:spcBef>
                <a:spcPts val="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charset="0"/>
                <a:cs typeface="Arial" charset="0"/>
              </a:rPr>
              <a:t>Salut</a:t>
            </a:r>
          </a:p>
          <a:p>
            <a:pPr marL="342900" indent="-342900">
              <a:spcBef>
                <a:spcPts val="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charset="0"/>
                <a:cs typeface="Arial" charset="0"/>
              </a:rPr>
              <a:t>Jämställd och jämlik hälsa</a:t>
            </a:r>
          </a:p>
          <a:p>
            <a:pPr marL="342900" indent="-342900">
              <a:spcBef>
                <a:spcPts val="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charset="0"/>
                <a:cs typeface="Arial" charset="0"/>
              </a:rPr>
              <a:t>Epidemiologisk bevakning</a:t>
            </a:r>
          </a:p>
          <a:p>
            <a:pPr marL="342900" indent="-342900">
              <a:spcBef>
                <a:spcPts val="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charset="0"/>
                <a:cs typeface="Arial" charset="0"/>
              </a:rPr>
              <a:t>Psykisk hälsa.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A663C6B-FE44-D443-1200-F78219687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2" r="10686"/>
          <a:stretch/>
        </p:blipFill>
        <p:spPr>
          <a:xfrm>
            <a:off x="1" y="1"/>
            <a:ext cx="4875234" cy="418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14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CD93A9CD-3965-864B-B934-9194427478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Hälso- och sjukvård</a:t>
            </a:r>
          </a:p>
        </p:txBody>
      </p:sp>
    </p:spTree>
    <p:extLst>
      <p:ext uri="{BB962C8B-B14F-4D97-AF65-F5344CB8AC3E}">
        <p14:creationId xmlns:p14="http://schemas.microsoft.com/office/powerpoint/2010/main" val="3091460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9B4F63-E3A4-6EA8-CE47-27ED717299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5651" y="483519"/>
            <a:ext cx="3308349" cy="1106522"/>
          </a:xfrm>
        </p:spPr>
        <p:txBody>
          <a:bodyPr/>
          <a:lstStyle/>
          <a:p>
            <a:pPr algn="l" rtl="0" eaLnBrk="1" latinLnBrk="0" hangingPunct="1"/>
            <a:r>
              <a:rPr lang="sv-SE" sz="3000" kern="1200" dirty="0">
                <a:solidFill>
                  <a:srgbClr val="0050A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1177 – tryggt om din hälsa och vård</a:t>
            </a:r>
            <a:endParaRPr lang="sv-SE" dirty="0">
              <a:effectLst/>
            </a:endParaRP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EBC26B2-312C-EC4E-A1F1-AF4DC02BB5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576" y="1732280"/>
            <a:ext cx="4048541" cy="2279630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charset="0"/>
                <a:cs typeface="Arial" charset="0"/>
              </a:rPr>
              <a:t>Läs om hälsa och sjukdomar och var du kan hitta vård.</a:t>
            </a:r>
          </a:p>
          <a:p>
            <a:pPr marL="342900" indent="-342900">
              <a:spcBef>
                <a:spcPts val="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charset="0"/>
                <a:cs typeface="Arial" charset="0"/>
              </a:rPr>
              <a:t>Logga in för att exempelvis läsa din journal och göra vårdärenden.</a:t>
            </a:r>
          </a:p>
          <a:p>
            <a:pPr marL="342900" indent="-342900">
              <a:spcBef>
                <a:spcPts val="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charset="0"/>
                <a:cs typeface="Arial" charset="0"/>
              </a:rPr>
              <a:t>Ring 1177 för sjukvårdsrådgivning dygnet runt.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63B314D-6F98-9305-2D8F-094E398BF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7" r="1848"/>
          <a:stretch/>
        </p:blipFill>
        <p:spPr>
          <a:xfrm>
            <a:off x="5080002" y="0"/>
            <a:ext cx="4063999" cy="41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63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ildobjekt 39" descr="En karta över Västerbotten som visar vilken sjukvård som finns i olika tätorter.">
            <a:extLst>
              <a:ext uri="{FF2B5EF4-FFF2-40B4-BE49-F238E27FC236}">
                <a16:creationId xmlns:a16="http://schemas.microsoft.com/office/drawing/2014/main" id="{FF3D2DEB-BA16-F3E5-1482-3B61F3746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617" y="409574"/>
            <a:ext cx="5803037" cy="4100721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2E45BFDA-A1AF-6CE7-6251-93EF0FA18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2" y="1388841"/>
            <a:ext cx="203200" cy="203200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36A9DFDF-A52E-16CA-1D08-6208AAC1F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55" y="1765936"/>
            <a:ext cx="203200" cy="203200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02D4AA80-7074-8792-357B-F3CBA3C19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68" y="2877786"/>
            <a:ext cx="203200" cy="203200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D679E42B-3CB3-2142-D56B-EC8BF5C9C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702" y="2145812"/>
            <a:ext cx="203200" cy="203200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84BC141F-EB84-C82C-77C3-39A50D958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650" y="2505229"/>
            <a:ext cx="203200" cy="203200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767841A1-A7EF-CA94-B580-403263CA0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455" y="3237203"/>
            <a:ext cx="203200" cy="203200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5BB954EC-ADD1-CA46-C267-411AD68AA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455" y="3613946"/>
            <a:ext cx="203200" cy="2032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0CCD684-9DF2-3417-6F6A-990645C990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0726" y="627534"/>
            <a:ext cx="6584918" cy="464093"/>
          </a:xfrm>
        </p:spPr>
        <p:txBody>
          <a:bodyPr anchor="t"/>
          <a:lstStyle/>
          <a:p>
            <a:pPr algn="l" rtl="0" eaLnBrk="1" latinLnBrk="0" hangingPunct="1"/>
            <a:r>
              <a:rPr lang="sv-SE" sz="3000" kern="1200">
                <a:solidFill>
                  <a:srgbClr val="0050A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Hälso- och sjukvård </a:t>
            </a:r>
            <a:endParaRPr lang="sv-SE">
              <a:effectLst/>
            </a:endParaRP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97BD979-6D0F-9B45-8B2D-15695CC010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982" y="1336769"/>
            <a:ext cx="4391771" cy="2603134"/>
          </a:xfrm>
        </p:spPr>
        <p:txBody>
          <a:bodyPr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480"/>
              </a:spcAft>
              <a:defRPr/>
            </a:pPr>
            <a:r>
              <a:rPr lang="sv-SE" dirty="0"/>
              <a:t>Universitets-, region- och länssjukhus</a:t>
            </a:r>
          </a:p>
          <a:p>
            <a:pPr fontAlgn="auto">
              <a:spcBef>
                <a:spcPts val="0"/>
              </a:spcBef>
              <a:spcAft>
                <a:spcPts val="480"/>
              </a:spcAft>
              <a:defRPr/>
            </a:pPr>
            <a:r>
              <a:rPr lang="sv-SE" dirty="0"/>
              <a:t>Länsdelssjukhus</a:t>
            </a:r>
          </a:p>
          <a:p>
            <a:pPr fontAlgn="auto">
              <a:spcBef>
                <a:spcPts val="0"/>
              </a:spcBef>
              <a:spcAft>
                <a:spcPts val="480"/>
              </a:spcAft>
              <a:defRPr/>
            </a:pPr>
            <a:r>
              <a:rPr lang="sv-SE" dirty="0"/>
              <a:t>Hälsocentral</a:t>
            </a:r>
          </a:p>
          <a:p>
            <a:pPr fontAlgn="auto">
              <a:spcBef>
                <a:spcPts val="0"/>
              </a:spcBef>
              <a:spcAft>
                <a:spcPts val="480"/>
              </a:spcAft>
              <a:defRPr/>
            </a:pPr>
            <a:r>
              <a:rPr lang="sv-SE" dirty="0"/>
              <a:t>Sjukstuga (hälsocentral med akutplatser)</a:t>
            </a:r>
          </a:p>
          <a:p>
            <a:pPr>
              <a:spcBef>
                <a:spcPts val="0"/>
              </a:spcBef>
              <a:spcAft>
                <a:spcPts val="480"/>
              </a:spcAft>
              <a:defRPr/>
            </a:pPr>
            <a:r>
              <a:rPr lang="sv-SE" dirty="0"/>
              <a:t>Psykiatrisk vård</a:t>
            </a:r>
          </a:p>
          <a:p>
            <a:pPr fontAlgn="auto">
              <a:spcBef>
                <a:spcPts val="0"/>
              </a:spcBef>
              <a:spcAft>
                <a:spcPts val="480"/>
              </a:spcAft>
              <a:defRPr/>
            </a:pPr>
            <a:r>
              <a:rPr lang="sv-SE" dirty="0" err="1">
                <a:solidFill>
                  <a:srgbClr val="000000"/>
                </a:solidFill>
              </a:rPr>
              <a:t>Beteendemedicinsk</a:t>
            </a:r>
            <a:r>
              <a:rPr lang="sv-SE" dirty="0">
                <a:solidFill>
                  <a:srgbClr val="000000"/>
                </a:solidFill>
              </a:rPr>
              <a:t> behandlingsenhet</a:t>
            </a:r>
            <a:endParaRPr lang="sv-SE" dirty="0"/>
          </a:p>
          <a:p>
            <a:pPr fontAlgn="auto">
              <a:spcBef>
                <a:spcPts val="0"/>
              </a:spcBef>
              <a:spcAft>
                <a:spcPts val="480"/>
              </a:spcAft>
              <a:defRPr/>
            </a:pPr>
            <a:r>
              <a:rPr lang="sv-SE" dirty="0"/>
              <a:t>Rehabiliteringsenhet</a:t>
            </a:r>
          </a:p>
        </p:txBody>
      </p:sp>
    </p:spTree>
    <p:extLst>
      <p:ext uri="{BB962C8B-B14F-4D97-AF65-F5344CB8AC3E}">
        <p14:creationId xmlns:p14="http://schemas.microsoft.com/office/powerpoint/2010/main" val="400280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>
            <a:extLst>
              <a:ext uri="{FF2B5EF4-FFF2-40B4-BE49-F238E27FC236}">
                <a16:creationId xmlns:a16="http://schemas.microsoft.com/office/drawing/2014/main" id="{B61DFDC6-4395-C16A-05A4-DF3B3C4CB0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5651" y="627534"/>
            <a:ext cx="7704138" cy="489348"/>
          </a:xfrm>
        </p:spPr>
        <p:txBody>
          <a:bodyPr anchor="t"/>
          <a:lstStyle/>
          <a:p>
            <a:pPr algn="l" rtl="0" eaLnBrk="1" latinLnBrk="0" hangingPunct="1"/>
            <a:r>
              <a:rPr lang="sv-SE" sz="3000" kern="1200" dirty="0">
                <a:solidFill>
                  <a:srgbClr val="0050A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Hälsocentraler</a:t>
            </a:r>
            <a:endParaRPr lang="sv-SE" dirty="0">
              <a:effectLst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EC5DBEC-2D3C-AD49-8DC6-4AF81757C0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0309" y="1325563"/>
            <a:ext cx="7704139" cy="2614339"/>
          </a:xfrm>
        </p:spPr>
        <p:txBody>
          <a:bodyPr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480"/>
              </a:spcAft>
              <a:defRPr/>
            </a:pPr>
            <a:r>
              <a:rPr lang="sv-SE" dirty="0"/>
              <a:t>Hälsocentral </a:t>
            </a:r>
            <a:br>
              <a:rPr lang="sv-SE" dirty="0"/>
            </a:br>
            <a:r>
              <a:rPr lang="sv-SE" dirty="0"/>
              <a:t>Region Västerbotten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480"/>
              </a:spcAft>
              <a:defRPr/>
            </a:pPr>
            <a:r>
              <a:rPr lang="sv-SE" dirty="0"/>
              <a:t>Privat hälsocentral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C7C3352-C093-9C4F-BBE0-FA5AC14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8" y="1430450"/>
            <a:ext cx="152400" cy="152400"/>
          </a:xfrm>
          <a:prstGeom prst="rect">
            <a:avLst/>
          </a:prstGeom>
          <a:solidFill>
            <a:srgbClr val="DE75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sv-SE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762C7C44-EA0C-C742-B578-A88D6A082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8" y="2029235"/>
            <a:ext cx="152400" cy="152400"/>
          </a:xfrm>
          <a:prstGeom prst="rect">
            <a:avLst/>
          </a:prstGeom>
          <a:solidFill>
            <a:srgbClr val="0763A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sv-SE"/>
          </a:p>
        </p:txBody>
      </p:sp>
      <p:pic>
        <p:nvPicPr>
          <p:cNvPr id="6" name="Picture 24" descr="Hälsoval logotyp.">
            <a:extLst>
              <a:ext uri="{FF2B5EF4-FFF2-40B4-BE49-F238E27FC236}">
                <a16:creationId xmlns:a16="http://schemas.microsoft.com/office/drawing/2014/main" id="{FA9E4BF2-E4D0-3D43-A2F3-2B9239BC5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578" y="3190603"/>
            <a:ext cx="5873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 descr="Karta över Västerbotten som visar hälsocentraler och privata hälsocentraler. I Umeå finns fyra privata hälsocentraler och fyra hälsocentraler Region Västerbotten. I Lycksele finns en av vardera. I följande städer finns endast Hälsocentral Region Västerbotten: Tärnaby, Sorsele, Storuman, Malå, Norsjö, Vilhelmina, Dorotea, Åsele Bjurholm, Vindeln, Hörnefors, Vännäs, Jörn, Boliden, Skellefteå, Burträsk, Nordmaling, Holmsund/Obbola, Sävar, Robertsfors, Lövånger, Bureå, Ursviken, Kåge och Byske. ">
            <a:extLst>
              <a:ext uri="{FF2B5EF4-FFF2-40B4-BE49-F238E27FC236}">
                <a16:creationId xmlns:a16="http://schemas.microsoft.com/office/drawing/2014/main" id="{550BED8C-04AD-F242-B60D-FB4A8E4445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601"/>
          <a:stretch/>
        </p:blipFill>
        <p:spPr>
          <a:xfrm>
            <a:off x="3071035" y="655210"/>
            <a:ext cx="542065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1B27C9A-F7CA-FF9B-5BBB-86F01466FA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5651" y="627534"/>
            <a:ext cx="7704138" cy="476579"/>
          </a:xfrm>
        </p:spPr>
        <p:txBody>
          <a:bodyPr anchor="t"/>
          <a:lstStyle/>
          <a:p>
            <a:pPr algn="l" rtl="0" eaLnBrk="1" latinLnBrk="0" hangingPunct="1"/>
            <a:r>
              <a:rPr lang="sv-SE" sz="3000" kern="1200">
                <a:solidFill>
                  <a:srgbClr val="0050A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Sjukhusvård i Sverige</a:t>
            </a:r>
            <a:endParaRPr lang="sv-SE">
              <a:effectLst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DCD2A9C-D258-104C-AB28-CEA0791B06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651" y="1336769"/>
            <a:ext cx="3816350" cy="2603134"/>
          </a:xfrm>
        </p:spPr>
        <p:txBody>
          <a:bodyPr/>
          <a:lstStyle/>
          <a:p>
            <a:r>
              <a:rPr lang="sv-SE" dirty="0"/>
              <a:t>Norra sjukvårdsregionen omfattar halva Sveriges yta och har cirka 904 370 invånare.</a:t>
            </a:r>
          </a:p>
        </p:txBody>
      </p:sp>
      <p:pic>
        <p:nvPicPr>
          <p:cNvPr id="6" name="Bildobjekt 5" descr="Karta över sjukvårdsregioner i Sverige. I norra sjukvårdsregionen har Umeå ett universitets- och regionsjukhus. Östersund, Sundsvall och Sunderbyn har länssjukhus.&#10;Övriga sjukvårdsregioner är Mellansverige, Stockholm-Gotland, Västra, Sydöstra och Södra.">
            <a:extLst>
              <a:ext uri="{FF2B5EF4-FFF2-40B4-BE49-F238E27FC236}">
                <a16:creationId xmlns:a16="http://schemas.microsoft.com/office/drawing/2014/main" id="{B4BE9512-8836-440C-1850-58D203BBE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247" y="-153946"/>
            <a:ext cx="6730115" cy="475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69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5F9E95E2-C72F-F12F-6BF0-DF5C8D63C4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5651" y="627534"/>
            <a:ext cx="7704138" cy="857250"/>
          </a:xfrm>
        </p:spPr>
        <p:txBody>
          <a:bodyPr/>
          <a:lstStyle/>
          <a:p>
            <a:pPr algn="l" rtl="0" eaLnBrk="1" latinLnBrk="0" hangingPunct="1"/>
            <a:r>
              <a:rPr lang="sv-SE" sz="3000" kern="1200" dirty="0">
                <a:solidFill>
                  <a:srgbClr val="0050A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Norrlands </a:t>
            </a:r>
            <a:br>
              <a:rPr lang="sv-SE" sz="3000" kern="1200" dirty="0">
                <a:solidFill>
                  <a:srgbClr val="0050A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lang="sv-SE" sz="3000" kern="1200" dirty="0">
                <a:solidFill>
                  <a:srgbClr val="0050A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universitetssjukhus</a:t>
            </a:r>
            <a:endParaRPr lang="sv-SE" dirty="0">
              <a:effectLst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B2963E6-A69D-3048-BA12-891AE4117E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651" y="1797805"/>
            <a:ext cx="3145790" cy="1854065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charset="0"/>
                <a:cs typeface="Arial" charset="0"/>
              </a:rPr>
              <a:t>Specialiserad sjukvård</a:t>
            </a:r>
          </a:p>
          <a:p>
            <a: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charset="0"/>
                <a:cs typeface="Arial" charset="0"/>
              </a:rPr>
              <a:t>Forskning</a:t>
            </a:r>
          </a:p>
          <a:p>
            <a:pPr marL="342900" indent="-3429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charset="0"/>
                <a:cs typeface="Arial" charset="0"/>
              </a:rPr>
              <a:t>Undervisning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1E50006-839A-8E3F-1F99-8871D41A8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9"/>
          <a:stretch/>
        </p:blipFill>
        <p:spPr>
          <a:xfrm>
            <a:off x="4048759" y="0"/>
            <a:ext cx="5095241" cy="418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30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BBF610E-018F-9747-B125-82837215E9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0043" y="691034"/>
            <a:ext cx="5124020" cy="3630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0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3000" b="0" i="0" u="none" strike="noStrike" kern="1200" cap="none" spc="0" normalizeH="0" baseline="0" noProof="0" dirty="0">
                <a:ln>
                  <a:noFill/>
                </a:ln>
                <a:solidFill>
                  <a:srgbClr val="005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Nationell högspecialiserad vård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5C24044-697C-CE4D-BE46-3E73942789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69485" y="1266797"/>
            <a:ext cx="4177030" cy="2508306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48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v-SE" dirty="0">
                <a:cs typeface="ＭＳ Ｐゴシック" charset="0"/>
              </a:rPr>
              <a:t>Primär skleroserande </a:t>
            </a:r>
            <a:r>
              <a:rPr lang="sv-SE" dirty="0" err="1">
                <a:cs typeface="ＭＳ Ｐゴシック" charset="0"/>
              </a:rPr>
              <a:t>cholangit</a:t>
            </a:r>
            <a:r>
              <a:rPr lang="sv-SE" dirty="0">
                <a:cs typeface="ＭＳ Ｐゴシック" charset="0"/>
              </a:rPr>
              <a:t> </a:t>
            </a:r>
            <a:br>
              <a:rPr lang="sv-SE" dirty="0">
                <a:cs typeface="ＭＳ Ｐゴシック" charset="0"/>
              </a:rPr>
            </a:br>
            <a:r>
              <a:rPr lang="sv-SE" dirty="0">
                <a:cs typeface="ＭＳ Ｐゴシック" charset="0"/>
              </a:rPr>
              <a:t>(1 december 2021)</a:t>
            </a:r>
          </a:p>
          <a:p>
            <a:pPr marL="285750" indent="-285750">
              <a:spcBef>
                <a:spcPts val="0"/>
              </a:spcBef>
              <a:spcAft>
                <a:spcPts val="48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v-SE" dirty="0">
                <a:cs typeface="ＭＳ Ｐゴシック" charset="0"/>
              </a:rPr>
              <a:t>Ryggmärgsskador (1 april 2023)</a:t>
            </a:r>
          </a:p>
          <a:p>
            <a:pPr marL="285750" indent="-285750">
              <a:spcBef>
                <a:spcPts val="0"/>
              </a:spcBef>
              <a:spcAft>
                <a:spcPts val="48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v-SE" dirty="0">
                <a:cs typeface="ＭＳ Ｐゴシック" charset="0"/>
              </a:rPr>
              <a:t>Systemisk </a:t>
            </a:r>
            <a:r>
              <a:rPr lang="sv-SE" dirty="0" err="1">
                <a:cs typeface="ＭＳ Ｐゴシック" charset="0"/>
              </a:rPr>
              <a:t>amyloidos</a:t>
            </a:r>
            <a:r>
              <a:rPr lang="sv-SE" dirty="0">
                <a:cs typeface="ＭＳ Ｐゴシック" charset="0"/>
              </a:rPr>
              <a:t> (1 juli 2024)</a:t>
            </a:r>
          </a:p>
          <a:p>
            <a:pPr marL="285750" indent="-285750">
              <a:spcBef>
                <a:spcPts val="0"/>
              </a:spcBef>
              <a:spcAft>
                <a:spcPts val="48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v-SE" dirty="0">
                <a:cs typeface="ＭＳ Ｐゴシック" charset="0"/>
              </a:rPr>
              <a:t>Sällsynta lungsjukdomar hos barn (1 januari 2023)</a:t>
            </a:r>
          </a:p>
          <a:p>
            <a:pPr marL="285750" indent="-285750">
              <a:spcBef>
                <a:spcPts val="0"/>
              </a:spcBef>
              <a:spcAft>
                <a:spcPts val="48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sv-SE" dirty="0" err="1"/>
              <a:t>Vingskapula</a:t>
            </a:r>
            <a:r>
              <a:rPr lang="sv-SE" dirty="0"/>
              <a:t> (1 juni 2026)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1953678-0FBD-4C0F-6591-6038D2822CA6}"/>
              </a:ext>
            </a:extLst>
          </p:cNvPr>
          <p:cNvSpPr txBox="1"/>
          <p:nvPr/>
        </p:nvSpPr>
        <p:spPr>
          <a:xfrm>
            <a:off x="790043" y="1265487"/>
            <a:ext cx="3870857" cy="213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480"/>
              </a:spcAft>
              <a:defRPr/>
            </a:pPr>
            <a:r>
              <a:rPr lang="sv-SE" sz="2000" dirty="0">
                <a:cs typeface="ＭＳ Ｐゴシック" charset="0"/>
              </a:rPr>
              <a:t>Startdatum inom parentes. Tillstånden gäller tillsvidare. </a:t>
            </a:r>
          </a:p>
          <a:p>
            <a:pPr marL="285750" indent="-285750">
              <a:spcBef>
                <a:spcPts val="0"/>
              </a:spcBef>
              <a:spcAft>
                <a:spcPts val="480"/>
              </a:spcAft>
              <a:buFont typeface="Arial" panose="020B0604020202020204" pitchFamily="34" charset="0"/>
              <a:buChar char="•"/>
              <a:defRPr/>
            </a:pPr>
            <a:r>
              <a:rPr lang="sv-SE" sz="2000" dirty="0">
                <a:cs typeface="ＭＳ Ｐゴシック" charset="0"/>
              </a:rPr>
              <a:t>Analcancer (1 januari 2027)</a:t>
            </a:r>
          </a:p>
          <a:p>
            <a:pPr marL="285750" indent="-285750">
              <a:spcBef>
                <a:spcPts val="0"/>
              </a:spcBef>
              <a:spcAft>
                <a:spcPts val="480"/>
              </a:spcAft>
              <a:buFont typeface="Arial" panose="020B0604020202020204" pitchFamily="34" charset="0"/>
              <a:buChar char="•"/>
              <a:defRPr/>
            </a:pPr>
            <a:r>
              <a:rPr lang="sv-SE" sz="2000" dirty="0" err="1">
                <a:cs typeface="ＭＳ Ｐゴシック" charset="0"/>
              </a:rPr>
              <a:t>Dysmeli</a:t>
            </a:r>
            <a:r>
              <a:rPr lang="sv-SE" sz="2000" dirty="0">
                <a:cs typeface="ＭＳ Ｐゴシック" charset="0"/>
              </a:rPr>
              <a:t> (1 september 2025)</a:t>
            </a:r>
          </a:p>
          <a:p>
            <a:pPr marL="285750" indent="-285750">
              <a:spcBef>
                <a:spcPts val="0"/>
              </a:spcBef>
              <a:spcAft>
                <a:spcPts val="480"/>
              </a:spcAft>
              <a:buFont typeface="Arial" panose="020B0604020202020204" pitchFamily="34" charset="0"/>
              <a:buChar char="•"/>
              <a:defRPr/>
            </a:pPr>
            <a:r>
              <a:rPr lang="sv-SE" sz="2000" dirty="0" err="1">
                <a:cs typeface="ＭＳ Ｐゴシック" charset="0"/>
              </a:rPr>
              <a:t>Plexus</a:t>
            </a:r>
            <a:r>
              <a:rPr lang="sv-SE" sz="2000" dirty="0">
                <a:cs typeface="ＭＳ Ｐゴシック" charset="0"/>
              </a:rPr>
              <a:t> </a:t>
            </a:r>
            <a:r>
              <a:rPr lang="sv-SE" sz="2000" dirty="0" err="1">
                <a:cs typeface="ＭＳ Ｐゴシック" charset="0"/>
              </a:rPr>
              <a:t>brachialisskador</a:t>
            </a:r>
            <a:r>
              <a:rPr lang="sv-SE" sz="2000" dirty="0">
                <a:cs typeface="ＭＳ Ｐゴシック" charset="0"/>
              </a:rPr>
              <a:t> </a:t>
            </a:r>
            <a:br>
              <a:rPr lang="sv-SE" sz="2000" dirty="0">
                <a:cs typeface="ＭＳ Ｐゴシック" charset="0"/>
              </a:rPr>
            </a:br>
            <a:r>
              <a:rPr lang="sv-SE" sz="2000" dirty="0">
                <a:cs typeface="ＭＳ Ｐゴシック" charset="0"/>
              </a:rPr>
              <a:t>(1 januari 2016)</a:t>
            </a:r>
          </a:p>
        </p:txBody>
      </p:sp>
    </p:spTree>
    <p:extLst>
      <p:ext uri="{BB962C8B-B14F-4D97-AF65-F5344CB8AC3E}">
        <p14:creationId xmlns:p14="http://schemas.microsoft.com/office/powerpoint/2010/main" val="4018588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3015660-E03B-A741-8410-548AD48BD1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5013" y="574675"/>
            <a:ext cx="2700337" cy="584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0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3000" b="0" i="0" u="none" strike="noStrike" kern="1200" cap="none" spc="0" normalizeH="0" baseline="0" noProof="0" dirty="0">
                <a:ln>
                  <a:noFill/>
                </a:ln>
                <a:solidFill>
                  <a:srgbClr val="005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Lycksele sjukhus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FAA1C4CE-3F24-6F48-B20B-7A44BCBE3B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0499" y="1336769"/>
            <a:ext cx="2796471" cy="2603134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dirty="0">
                <a:latin typeface="Calibri" charset="0"/>
                <a:cs typeface="Arial" charset="0"/>
              </a:rPr>
              <a:t>Akutsjukvård inom kirurgi, medicin och ortopedi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dirty="0">
                <a:latin typeface="Calibri" charset="0"/>
                <a:cs typeface="Arial" charset="0"/>
              </a:rPr>
              <a:t>Diagnostiskt centrum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dirty="0">
                <a:latin typeface="Calibri" charset="0"/>
                <a:cs typeface="Arial" charset="0"/>
              </a:rPr>
              <a:t>Ortopediska operationer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954D3B1-35D9-F5E3-921B-75D16173C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r="10566"/>
          <a:stretch/>
        </p:blipFill>
        <p:spPr>
          <a:xfrm>
            <a:off x="0" y="0"/>
            <a:ext cx="5420360" cy="419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75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E7C4816-A65A-504F-A490-AB51E8E6BD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0413" y="574675"/>
            <a:ext cx="7704137" cy="584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0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3000" b="0" i="0" u="none" strike="noStrike" kern="1200" cap="none" spc="0" normalizeH="0" baseline="0" noProof="0" dirty="0">
                <a:ln>
                  <a:noFill/>
                </a:ln>
                <a:solidFill>
                  <a:srgbClr val="005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Skellefteå sjukhus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37E9215-9641-8146-8BEF-159A947B8E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>
                <a:latin typeface="Calibri" charset="0"/>
                <a:cs typeface="Arial" charset="0"/>
              </a:rPr>
              <a:t>Akutsjukvård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>
                <a:latin typeface="Calibri" charset="0"/>
                <a:cs typeface="Arial" charset="0"/>
              </a:rPr>
              <a:t>Specialiserad sjukvård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>
                <a:latin typeface="Calibri" charset="0"/>
                <a:cs typeface="Arial" charset="0"/>
              </a:rPr>
              <a:t>Forskning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0143ECA7-F472-6240-B410-0EE32FE7A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0"/>
            <a:ext cx="5076056" cy="41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69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D2CDCEDC-8D77-EC46-E8ED-CAC642218A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683866" y="411510"/>
            <a:ext cx="7704138" cy="857250"/>
          </a:xfrm>
        </p:spPr>
        <p:txBody>
          <a:bodyPr/>
          <a:lstStyle/>
          <a:p>
            <a:r>
              <a:rPr lang="sv-SE" sz="3000" dirty="0"/>
              <a:t>Vi samlar kraft och kompetens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9A83138-1279-9546-97D1-2195F42304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650" y="1338613"/>
            <a:ext cx="7699085" cy="2781028"/>
          </a:xfrm>
        </p:spPr>
        <p:txBody>
          <a:bodyPr/>
          <a:lstStyle/>
          <a:p>
            <a:r>
              <a:rPr lang="sv-SE" dirty="0"/>
              <a:t>Regionen har två viktiga uppdrag som behöver </a:t>
            </a:r>
            <a:br>
              <a:rPr lang="sv-SE" dirty="0"/>
            </a:br>
            <a:r>
              <a:rPr lang="sv-SE" dirty="0"/>
              <a:t>och förutsätter varandra – hälso- och sjukvård </a:t>
            </a:r>
            <a:br>
              <a:rPr lang="sv-SE" dirty="0"/>
            </a:br>
            <a:r>
              <a:rPr lang="sv-SE" dirty="0"/>
              <a:t>och regional utveckling. Tillsammans blir vi </a:t>
            </a:r>
            <a:br>
              <a:rPr lang="sv-SE" dirty="0"/>
            </a:br>
            <a:r>
              <a:rPr lang="sv-SE" dirty="0"/>
              <a:t>starkare och får bättre förutsättningar för </a:t>
            </a:r>
            <a:br>
              <a:rPr lang="sv-SE" dirty="0"/>
            </a:br>
            <a:r>
              <a:rPr lang="sv-SE" dirty="0"/>
              <a:t>en kraftfull, långsiktig och hållbar utveckling. </a:t>
            </a:r>
          </a:p>
          <a:p>
            <a:r>
              <a:rPr lang="sv-SE" dirty="0"/>
              <a:t>Vi kan också skapa de bästa förutsättningarna för samverkan med kommunerna. Dessutom stärker en organisation med direktvalda politiker västerbottningarnas inflytande över länets utveckling.  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Bildobjekt 4" descr="Peter Olofsson (S), Emma Lindqvist (MP), Jonas Carlberg (V)">
            <a:extLst>
              <a:ext uri="{FF2B5EF4-FFF2-40B4-BE49-F238E27FC236}">
                <a16:creationId xmlns:a16="http://schemas.microsoft.com/office/drawing/2014/main" id="{34B43AFB-9242-B084-9740-26B3DA45AE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561482"/>
            <a:ext cx="2380740" cy="1722235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C4FE1BD-0EA3-9FA0-EBE0-B54C1C2D1B33}"/>
              </a:ext>
            </a:extLst>
          </p:cNvPr>
          <p:cNvSpPr txBox="1"/>
          <p:nvPr/>
        </p:nvSpPr>
        <p:spPr>
          <a:xfrm>
            <a:off x="6012160" y="2290698"/>
            <a:ext cx="25663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Peter Olofsson (S), Emma Lindqvist (MP), Jonas Carlberg (V) </a:t>
            </a:r>
          </a:p>
          <a:p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337699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0628DEB-4BDC-BC18-F198-8A403D7CF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4195763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6F634A2-8FEE-1248-920D-B89C5DC758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520" y="546100"/>
            <a:ext cx="8160960" cy="5857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0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+mn-ea"/>
                <a:cs typeface="Arial" panose="020B0604020202020204" pitchFamily="34" charset="0"/>
              </a:rPr>
              <a:t>Hälso- och sjukvården under ett år</a:t>
            </a:r>
            <a:endParaRPr kumimoji="0" lang="sv-SE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LnTx/>
              <a:uFillTx/>
              <a:latin typeface="Calibri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D61BD63-BE4E-6C4A-B25B-DB30D0953D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520" y="1158875"/>
            <a:ext cx="7704065" cy="3341688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dirty="0"/>
              <a:t>40 000 vårdtillfällen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dirty="0"/>
              <a:t>35 000 operationer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dirty="0"/>
              <a:t>350 000 läkarbesök specialistvård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dirty="0"/>
              <a:t>213 000 läkarbesök primärvård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dirty="0"/>
              <a:t>416 000 sjukvårdande behandlingar specialistvård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dirty="0"/>
              <a:t>425 000 sjukvårdande behandlingar primärvård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dirty="0"/>
              <a:t>215 000 besök i tandvården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dirty="0"/>
              <a:t>146 000</a:t>
            </a:r>
            <a:r>
              <a:rPr lang="sv-SE" b="1" dirty="0"/>
              <a:t> </a:t>
            </a:r>
            <a:r>
              <a:rPr lang="sv-SE" dirty="0"/>
              <a:t>telefonsamtal till 1177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959372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D65CBF0-2F27-E248-9277-41C794A597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0413" y="574675"/>
            <a:ext cx="7704137" cy="584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0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3000" b="0" i="0" u="none" strike="noStrike" kern="1200" cap="none" spc="0" normalizeH="0" baseline="0" noProof="0" dirty="0">
                <a:ln>
                  <a:noFill/>
                </a:ln>
                <a:solidFill>
                  <a:srgbClr val="005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Folktandvård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B7850A9-7125-B04C-A351-A770700A9D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6348" y="1336769"/>
            <a:ext cx="2863157" cy="2603134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ct val="40000"/>
              </a:spcAft>
              <a:defRPr/>
            </a:pPr>
            <a:r>
              <a:rPr lang="sv-SE" dirty="0"/>
              <a:t>Tandvårdsklinik</a:t>
            </a:r>
          </a:p>
          <a:p>
            <a:pPr fontAlgn="auto">
              <a:spcBef>
                <a:spcPts val="0"/>
              </a:spcBef>
              <a:spcAft>
                <a:spcPct val="40000"/>
              </a:spcAft>
              <a:defRPr/>
            </a:pPr>
            <a:r>
              <a:rPr lang="sv-SE" dirty="0"/>
              <a:t>Tandregleringsklinik</a:t>
            </a:r>
          </a:p>
          <a:p>
            <a:pPr fontAlgn="auto">
              <a:spcBef>
                <a:spcPts val="0"/>
              </a:spcBef>
              <a:spcAft>
                <a:spcPct val="40000"/>
              </a:spcAft>
              <a:defRPr/>
            </a:pPr>
            <a:r>
              <a:rPr lang="sv-SE" dirty="0"/>
              <a:t>Norrlands akademiska tandvård</a:t>
            </a: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7DBF5E67-670B-847A-1113-7494A1FE8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47" y="1483246"/>
            <a:ext cx="152400" cy="152400"/>
          </a:xfrm>
          <a:prstGeom prst="rect">
            <a:avLst/>
          </a:prstGeom>
          <a:solidFill>
            <a:srgbClr val="D0462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sv-SE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C388A6D7-77AB-3901-223C-FEE4DB8E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47" y="1915294"/>
            <a:ext cx="152400" cy="152400"/>
          </a:xfrm>
          <a:prstGeom prst="rect">
            <a:avLst/>
          </a:prstGeom>
          <a:solidFill>
            <a:srgbClr val="AFA36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sv-SE"/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30AAEB0B-BD44-1E39-93C1-548D7CECA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47" y="2320414"/>
            <a:ext cx="152400" cy="152400"/>
          </a:xfrm>
          <a:prstGeom prst="rect">
            <a:avLst/>
          </a:prstGeom>
          <a:solidFill>
            <a:srgbClr val="008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sv-SE"/>
          </a:p>
        </p:txBody>
      </p:sp>
      <p:pic>
        <p:nvPicPr>
          <p:cNvPr id="4" name="Bildobjekt 3" descr="Karta som visar att i Umeå finns Allmäntandvård, Tandakut och tandregleringsklinik, Specialisttandvård samt tandläkar-, tandhygienist- och tandsköterskeutbildning. I Lycksele och Umeå finns Allmäntandvård,&#10;Tandakut och tandregleringsklinik. I följande tätorter finns allmäntandvård: Tärnaby, Sorsele, Storuman, Vilhelmina, Dorotea, Åsele, Malå, Norsjö, Bjurholm, Vindeln, Vännäs, Hörnefors, Nordmaling, Holmsund, Sävar, Robertsfors, Burträsk, Boliden, Ursviken, Kåge och Byske.">
            <a:extLst>
              <a:ext uri="{FF2B5EF4-FFF2-40B4-BE49-F238E27FC236}">
                <a16:creationId xmlns:a16="http://schemas.microsoft.com/office/drawing/2014/main" id="{0BFEB16B-BFB9-6733-47D1-F14898BBAF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09"/>
          <a:stretch/>
        </p:blipFill>
        <p:spPr>
          <a:xfrm>
            <a:off x="3789680" y="-159906"/>
            <a:ext cx="5354320" cy="499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28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 descr="Karta som visar att i Lycksele finns verksamheterna Barn- och ungdomshabilitering, Vuxenhabilitering råd och stöd, Syn- och hörselrehabilitering, Hjälpmedel. I Umeå och Skellefteå finns även Tolkcentral.">
            <a:extLst>
              <a:ext uri="{FF2B5EF4-FFF2-40B4-BE49-F238E27FC236}">
                <a16:creationId xmlns:a16="http://schemas.microsoft.com/office/drawing/2014/main" id="{26145023-17E3-DBF1-D7A9-6017FE688A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95" b="9552"/>
          <a:stretch/>
        </p:blipFill>
        <p:spPr>
          <a:xfrm>
            <a:off x="4747015" y="568325"/>
            <a:ext cx="3925813" cy="3517506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D65CBF0-2F27-E248-9277-41C794A597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0413" y="574675"/>
            <a:ext cx="4400868" cy="12010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0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3000" b="0" i="0" u="none" strike="noStrike" kern="1200" cap="none" spc="0" normalizeH="0" baseline="0" noProof="0" dirty="0">
                <a:ln>
                  <a:noFill/>
                </a:ln>
                <a:solidFill>
                  <a:srgbClr val="005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Verksamhet för personer med funktionsnedsättning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B7850A9-7125-B04C-A351-A770700A9D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9978" y="1820740"/>
            <a:ext cx="3877462" cy="2717605"/>
          </a:xfrm>
        </p:spPr>
        <p:txBody>
          <a:bodyPr/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sv-SE" dirty="0"/>
              <a:t>Barn- och ungdomshabilitering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sv-SE" dirty="0"/>
              <a:t>Vuxenhabilitering råd och stöd</a:t>
            </a:r>
          </a:p>
          <a:p>
            <a:pPr fontAlgn="auto">
              <a:spcAft>
                <a:spcPts val="0"/>
              </a:spcAft>
              <a:defRPr/>
            </a:pPr>
            <a:r>
              <a:rPr lang="sv-SE" dirty="0"/>
              <a:t>Syn- och hörselrehabilitering</a:t>
            </a:r>
            <a:endParaRPr lang="sv-SE" dirty="0">
              <a:highlight>
                <a:srgbClr val="FFFF00"/>
              </a:highlight>
            </a:endParaRPr>
          </a:p>
          <a:p>
            <a:pPr fontAlgn="auto">
              <a:spcAft>
                <a:spcPts val="0"/>
              </a:spcAft>
              <a:defRPr/>
            </a:pPr>
            <a:r>
              <a:rPr lang="sv-SE" dirty="0"/>
              <a:t>Hjälpmedel</a:t>
            </a:r>
          </a:p>
          <a:p>
            <a:pPr fontAlgn="auto">
              <a:spcAft>
                <a:spcPts val="0"/>
              </a:spcAft>
              <a:defRPr/>
            </a:pPr>
            <a:r>
              <a:rPr lang="sv-SE" dirty="0"/>
              <a:t>Tolkcentral</a:t>
            </a: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F4415C61-D426-0249-FFA9-3CED42012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516" y="1918380"/>
            <a:ext cx="152400" cy="152400"/>
          </a:xfrm>
          <a:prstGeom prst="rect">
            <a:avLst/>
          </a:prstGeom>
          <a:solidFill>
            <a:srgbClr val="00C9D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sv-SE"/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2E7E6183-9F1B-ADD7-FDA5-7D3BB3162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516" y="2262793"/>
            <a:ext cx="152400" cy="152400"/>
          </a:xfrm>
          <a:prstGeom prst="rect">
            <a:avLst/>
          </a:prstGeom>
          <a:solidFill>
            <a:srgbClr val="00388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sv-SE"/>
          </a:p>
        </p:txBody>
      </p:sp>
      <p:sp>
        <p:nvSpPr>
          <p:cNvPr id="12" name="Rectangle 18">
            <a:extLst>
              <a:ext uri="{FF2B5EF4-FFF2-40B4-BE49-F238E27FC236}">
                <a16:creationId xmlns:a16="http://schemas.microsoft.com/office/drawing/2014/main" id="{5DD76F61-2AF6-38D1-E82C-72619054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516" y="3027142"/>
            <a:ext cx="152400" cy="152400"/>
          </a:xfrm>
          <a:prstGeom prst="rect">
            <a:avLst/>
          </a:prstGeom>
          <a:solidFill>
            <a:srgbClr val="BF488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sv-SE"/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319103A5-CF7C-A812-478F-8AD4C7452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516" y="2663625"/>
            <a:ext cx="152400" cy="152400"/>
          </a:xfrm>
          <a:prstGeom prst="rect">
            <a:avLst/>
          </a:prstGeom>
          <a:solidFill>
            <a:srgbClr val="C7D73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sv-SE"/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15074DB3-5FB9-FB87-4BCC-03B4CB973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516" y="3408871"/>
            <a:ext cx="152400" cy="152400"/>
          </a:xfrm>
          <a:prstGeom prst="rect">
            <a:avLst/>
          </a:prstGeom>
          <a:solidFill>
            <a:srgbClr val="E25D4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sv-SE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5AF23A46-0C26-B42B-7A94-0DFC86B85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363" y="2764392"/>
            <a:ext cx="108983" cy="108983"/>
          </a:xfrm>
          <a:prstGeom prst="rect">
            <a:avLst/>
          </a:prstGeom>
          <a:solidFill>
            <a:srgbClr val="BF488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sv-SE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2CBD176E-1D8D-34AA-E68C-2D7DAF592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6346" y="3490388"/>
            <a:ext cx="108983" cy="108983"/>
          </a:xfrm>
          <a:prstGeom prst="rect">
            <a:avLst/>
          </a:prstGeom>
          <a:solidFill>
            <a:srgbClr val="BF488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sv-SE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F8454663-CCC9-CC31-EBA1-6AA5B5086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2325" y="2695929"/>
            <a:ext cx="108983" cy="108983"/>
          </a:xfrm>
          <a:prstGeom prst="rect">
            <a:avLst/>
          </a:prstGeom>
          <a:solidFill>
            <a:srgbClr val="BF488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2110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2538C84A-D6A1-956C-2A03-3D04FD4A6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13" y="-16492"/>
            <a:ext cx="9143999" cy="4219083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4BCD72A2-3CF6-3A4B-B8B7-B26E1E2CA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853" y="572870"/>
            <a:ext cx="7704139" cy="756084"/>
          </a:xfrm>
        </p:spPr>
        <p:txBody>
          <a:bodyPr>
            <a:noAutofit/>
          </a:bodyPr>
          <a:lstStyle/>
          <a:p>
            <a:r>
              <a:rPr lang="sv-SE" dirty="0"/>
              <a:t>11 000 medarbetare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7D67B84-DF52-9C0E-2BFD-4EDFD69EE539}"/>
              </a:ext>
            </a:extLst>
          </p:cNvPr>
          <p:cNvSpPr txBox="1"/>
          <p:nvPr/>
        </p:nvSpPr>
        <p:spPr>
          <a:xfrm>
            <a:off x="763853" y="1491630"/>
            <a:ext cx="39521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000" dirty="0">
                <a:solidFill>
                  <a:schemeClr val="bg1"/>
                </a:solidFill>
                <a:latin typeface="+mn-lt"/>
              </a:rPr>
              <a:t>Norrlands universitetssjukhus är norra Sveriges största arbetsplats med 6 500 </a:t>
            </a:r>
            <a:r>
              <a:rPr lang="sv-SE" sz="2400" dirty="0">
                <a:solidFill>
                  <a:schemeClr val="bg1"/>
                </a:solidFill>
                <a:latin typeface="+mn-lt"/>
              </a:rPr>
              <a:t>anställda</a:t>
            </a:r>
            <a:r>
              <a:rPr lang="sv-SE" sz="20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6795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6ED5EC-4C0F-1AF4-C545-D651DA51E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Så styrs regionen</a:t>
            </a:r>
          </a:p>
        </p:txBody>
      </p:sp>
    </p:spTree>
    <p:extLst>
      <p:ext uri="{BB962C8B-B14F-4D97-AF65-F5344CB8AC3E}">
        <p14:creationId xmlns:p14="http://schemas.microsoft.com/office/powerpoint/2010/main" val="1203737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B5BB9F0A-E125-B066-5B59-7604DE943C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0413" y="574675"/>
            <a:ext cx="7704137" cy="584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0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3000" b="0" i="0" u="none" strike="noStrike" kern="1200" cap="none" spc="0" normalizeH="0" baseline="0" noProof="0" dirty="0">
                <a:ln>
                  <a:noFill/>
                </a:ln>
                <a:solidFill>
                  <a:srgbClr val="005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Så styrs regionen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092A447-63F1-9271-95A7-1D7D21F86A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650" y="1336769"/>
            <a:ext cx="5142230" cy="2603134"/>
          </a:xfrm>
        </p:spPr>
        <p:txBody>
          <a:bodyPr/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Tydlig ansvarsfördelning mellan politiker och tjänstepersoner.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Politikerna sätter upp mål för verksamheten.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Tjänstepersonen genomför besluten.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Uppföljning och utvärdering.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Löpande rapportering av verksamhet och ekonomi.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9823F5B-EF6B-B155-66FC-F90E7BFF6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0"/>
            <a:ext cx="2987824" cy="41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10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40C01EF-F691-1CA6-EAAC-F142C25324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0413" y="533400"/>
            <a:ext cx="7704137" cy="6254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0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3000" b="0" i="0" u="none" strike="noStrike" kern="1200" cap="none" spc="0" normalizeH="0" baseline="0" noProof="0">
                <a:ln>
                  <a:noFill/>
                </a:ln>
                <a:solidFill>
                  <a:srgbClr val="005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Mandatfördelning regionfullmäktige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4AA6A0A-90E6-E23F-C3B1-813A40405E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650" y="1386725"/>
            <a:ext cx="3744342" cy="2625185"/>
          </a:xfrm>
        </p:spPr>
        <p:txBody>
          <a:bodyPr/>
          <a:lstStyle/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sv-SE" sz="1800" dirty="0"/>
              <a:t>Socialdemokraterna .…  27 (37,12 %)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sv-SE" sz="1800" dirty="0"/>
              <a:t>Moderaterna ………….…  12 (16,89 %)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sv-SE" sz="1800" dirty="0"/>
              <a:t>Vänsterpartiet ……..……..  9 (11,87 %)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sv-SE" sz="1800" dirty="0"/>
              <a:t>Sverigedemokraterna …  6 (8,89 %)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sv-SE" sz="1800" dirty="0"/>
              <a:t>Centern ……………….……..  6 (8,63 %)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sv-SE" sz="1800" dirty="0"/>
              <a:t>Kristdemokraterna ….….  5 (7,06 %)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sv-SE" sz="1800" dirty="0"/>
              <a:t>Liberalerna …………………  3 (4,38 %)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sv-SE" sz="1800" dirty="0"/>
              <a:t>Miljöpartiet ………………… 3 (3,79 %)</a:t>
            </a:r>
          </a:p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sv-SE" sz="1800" b="1" dirty="0"/>
              <a:t>Summa 71 platser	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D2A6CE5-0C3B-A7C4-908A-EBF2ECBA5117}"/>
              </a:ext>
            </a:extLst>
          </p:cNvPr>
          <p:cNvSpPr txBox="1"/>
          <p:nvPr/>
        </p:nvSpPr>
        <p:spPr>
          <a:xfrm>
            <a:off x="4714127" y="3557120"/>
            <a:ext cx="39004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v-SE" sz="1200" b="1" dirty="0">
                <a:latin typeface="+mn-lt"/>
              </a:rPr>
              <a:t>Andel röster i procent och antal platser i regionfullmäktige </a:t>
            </a:r>
            <a:r>
              <a:rPr lang="sv-SE" sz="1200" b="1" dirty="0"/>
              <a:t>perioden 1 november 2022–31 oktober 2026</a:t>
            </a:r>
            <a:r>
              <a:rPr lang="sv-SE" sz="1200" b="1" dirty="0">
                <a:latin typeface="+mn-lt"/>
              </a:rPr>
              <a:t>.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FD4EDF9-FE8B-E740-8E84-4A3227E4E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32" y="1216908"/>
            <a:ext cx="2830328" cy="236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81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EFF4E0B-71BB-551B-A0D6-D49F5E59F3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0413" y="574675"/>
            <a:ext cx="7704137" cy="584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0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3000" b="0" i="0" u="none" strike="noStrike" kern="1200" cap="none" spc="0" normalizeH="0" baseline="0" noProof="0" dirty="0">
                <a:ln>
                  <a:noFill/>
                </a:ln>
                <a:solidFill>
                  <a:srgbClr val="005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Regionråd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C7E4AD2-5B9B-EFB4-2FEC-E6D0A5E3B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007" y="1323182"/>
            <a:ext cx="1212268" cy="1512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0175611-FB8E-2F7D-3266-2C7025206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6126" y="1323182"/>
            <a:ext cx="1223383" cy="15120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6EDDF7F-4770-0824-0228-FE8447BE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5623" y="1323180"/>
            <a:ext cx="1212268" cy="1512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B2F44C5-0A66-19A8-8904-8E93362E1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7884" y="1333412"/>
            <a:ext cx="1213696" cy="151200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83775A7F-C27D-65B3-494E-85168DA76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4266" y="1333412"/>
            <a:ext cx="1200345" cy="1512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37865F0-9C0F-AF7A-BD45-0A0E937AE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"/>
          <a:stretch/>
        </p:blipFill>
        <p:spPr>
          <a:xfrm>
            <a:off x="7256500" y="1318880"/>
            <a:ext cx="1209600" cy="1512000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60941255-8806-9C65-E2CB-444038BB059A}"/>
              </a:ext>
            </a:extLst>
          </p:cNvPr>
          <p:cNvSpPr txBox="1"/>
          <p:nvPr/>
        </p:nvSpPr>
        <p:spPr>
          <a:xfrm>
            <a:off x="755007" y="2859782"/>
            <a:ext cx="1206697" cy="86177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defRPr/>
            </a:pPr>
            <a:r>
              <a:rPr lang="sv-SE" sz="1000" b="1" dirty="0">
                <a:latin typeface="+mn-lt"/>
              </a:rPr>
              <a:t>Peter </a:t>
            </a:r>
            <a:br>
              <a:rPr lang="sv-SE" sz="1000" b="1" dirty="0">
                <a:latin typeface="+mn-lt"/>
              </a:rPr>
            </a:br>
            <a:r>
              <a:rPr lang="sv-SE" sz="1000" b="1" dirty="0">
                <a:latin typeface="+mn-lt"/>
              </a:rPr>
              <a:t>Olofsson (S)</a:t>
            </a:r>
            <a:endParaRPr lang="sv-SE" sz="1000" dirty="0">
              <a:latin typeface="+mn-lt"/>
            </a:endParaRPr>
          </a:p>
          <a:p>
            <a:pPr>
              <a:defRPr/>
            </a:pPr>
            <a:r>
              <a:rPr lang="sv-SE" sz="1000" dirty="0">
                <a:latin typeface="+mn-lt"/>
              </a:rPr>
              <a:t>Obbola, regionråd,</a:t>
            </a:r>
          </a:p>
          <a:p>
            <a:pPr>
              <a:defRPr/>
            </a:pPr>
            <a:r>
              <a:rPr lang="sv-SE" sz="1000" dirty="0">
                <a:latin typeface="+mn-lt"/>
              </a:rPr>
              <a:t>ordförande i regionstyrelsen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9964781F-D16D-95D6-B59B-8679B770AD89}"/>
              </a:ext>
            </a:extLst>
          </p:cNvPr>
          <p:cNvSpPr txBox="1"/>
          <p:nvPr/>
        </p:nvSpPr>
        <p:spPr>
          <a:xfrm>
            <a:off x="2046126" y="2859782"/>
            <a:ext cx="1206697" cy="86177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 b="1"/>
              <a:t>Anna-Lena </a:t>
            </a:r>
            <a:br>
              <a:rPr lang="sv-SE" sz="1000" b="1"/>
            </a:br>
            <a:r>
              <a:rPr lang="sv-SE" sz="1000" b="1"/>
              <a:t>Danielsson (S)</a:t>
            </a:r>
            <a:endParaRPr lang="sv-SE" sz="100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/>
              <a:t>Lycksele, regionråd,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/>
              <a:t>ordförande i hälso-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/>
              <a:t>och sjukvårdsnämnden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214E1A9F-B05C-31F3-A98F-25B0131EE8B4}"/>
              </a:ext>
            </a:extLst>
          </p:cNvPr>
          <p:cNvSpPr txBox="1"/>
          <p:nvPr/>
        </p:nvSpPr>
        <p:spPr>
          <a:xfrm>
            <a:off x="3337884" y="2859782"/>
            <a:ext cx="1206697" cy="86177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 b="1"/>
              <a:t>Rickard </a:t>
            </a:r>
            <a:br>
              <a:rPr lang="sv-SE" sz="1000" b="1"/>
            </a:br>
            <a:r>
              <a:rPr lang="sv-SE" sz="1000" b="1"/>
              <a:t>Carstedt (S)</a:t>
            </a:r>
            <a:endParaRPr lang="sv-SE" sz="100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/>
              <a:t>Burträsk, regionråd,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/>
              <a:t>ordförande i regionala utvecklingsnämnden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0B19F707-C24F-291A-7A58-8471FA6A7EBF}"/>
              </a:ext>
            </a:extLst>
          </p:cNvPr>
          <p:cNvSpPr txBox="1"/>
          <p:nvPr/>
        </p:nvSpPr>
        <p:spPr>
          <a:xfrm>
            <a:off x="4615623" y="2859782"/>
            <a:ext cx="1206697" cy="86177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 b="1"/>
              <a:t>Emma </a:t>
            </a:r>
            <a:br>
              <a:rPr lang="sv-SE" sz="1000" b="1"/>
            </a:br>
            <a:r>
              <a:rPr lang="sv-SE" sz="1000" b="1"/>
              <a:t>Lindqvist (MP)</a:t>
            </a:r>
            <a:endParaRPr lang="sv-SE" sz="100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/>
              <a:t>Umeå, regionråd,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/>
              <a:t>ansvar för miljö, klimat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/>
              <a:t>och hållbarhet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5E903BCE-692C-6CCE-1986-3878FCADCFF3}"/>
              </a:ext>
            </a:extLst>
          </p:cNvPr>
          <p:cNvSpPr txBox="1"/>
          <p:nvPr/>
        </p:nvSpPr>
        <p:spPr>
          <a:xfrm>
            <a:off x="5954266" y="2859782"/>
            <a:ext cx="1206697" cy="116955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 b="1"/>
              <a:t>Jonas </a:t>
            </a:r>
            <a:br>
              <a:rPr lang="sv-SE" sz="1000" b="1"/>
            </a:br>
            <a:r>
              <a:rPr lang="sv-SE" sz="1000" b="1"/>
              <a:t>Carlberg (V)</a:t>
            </a:r>
            <a:endParaRPr lang="sv-SE" sz="100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/>
              <a:t>Umeå, regionråd, </a:t>
            </a:r>
            <a:br>
              <a:rPr lang="sv-SE" sz="1000"/>
            </a:br>
            <a:r>
              <a:rPr lang="sv-SE" sz="1000"/>
              <a:t>2:e vice ordförande i regionstyrelsen, ansvar för jämställdhet och jämlikhet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FD05E39D-6CE7-2949-A77B-4F6FDE9F4D2E}"/>
              </a:ext>
            </a:extLst>
          </p:cNvPr>
          <p:cNvSpPr txBox="1"/>
          <p:nvPr/>
        </p:nvSpPr>
        <p:spPr>
          <a:xfrm>
            <a:off x="7256500" y="2859782"/>
            <a:ext cx="1206697" cy="101566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 b="1"/>
              <a:t>Nicklas </a:t>
            </a:r>
            <a:br>
              <a:rPr lang="sv-SE" sz="1000" b="1"/>
            </a:br>
            <a:r>
              <a:rPr lang="sv-SE" sz="1000" b="1"/>
              <a:t>Sandström (M)</a:t>
            </a:r>
            <a:endParaRPr lang="sv-SE" sz="100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/>
              <a:t>Umeå, regionråd,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/>
              <a:t>1:e vice ordförande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00"/>
              <a:t>i regionstyrelsen</a:t>
            </a:r>
            <a:br>
              <a:rPr lang="sv-SE" sz="1000"/>
            </a:br>
            <a:endParaRPr lang="sv-SE" sz="1000"/>
          </a:p>
        </p:txBody>
      </p:sp>
    </p:spTree>
    <p:extLst>
      <p:ext uri="{BB962C8B-B14F-4D97-AF65-F5344CB8AC3E}">
        <p14:creationId xmlns:p14="http://schemas.microsoft.com/office/powerpoint/2010/main" val="360062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31ABB24-CB36-A365-E3D1-CAECEFDDE3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0413" y="411163"/>
            <a:ext cx="7704137" cy="7477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0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3000" b="0" i="0" u="none" strike="noStrike" kern="1200" cap="none" spc="0" normalizeH="0" baseline="0" noProof="0" dirty="0">
                <a:ln>
                  <a:noFill/>
                </a:ln>
                <a:solidFill>
                  <a:srgbClr val="005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Förtroendepersonsorganisation 2023–2026</a:t>
            </a:r>
          </a:p>
        </p:txBody>
      </p:sp>
      <p:pic>
        <p:nvPicPr>
          <p:cNvPr id="3" name="Bildobjekt 2" descr="Illustration: En bild som visar Region Västerbottens politiska organisation. Högst upp i bilden finns regionfullmäktige. Under regionfullmäktige finns sex nämnder, som ofta har egna arbetsutskott och beredningar. Under regionfullmäktige finns även tre fullmäktigeberedningar, valberedning och revision.">
            <a:extLst>
              <a:ext uri="{FF2B5EF4-FFF2-40B4-BE49-F238E27FC236}">
                <a16:creationId xmlns:a16="http://schemas.microsoft.com/office/drawing/2014/main" id="{FCC77794-4329-0225-DA63-12BE340A4C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39"/>
          <a:stretch/>
        </p:blipFill>
        <p:spPr>
          <a:xfrm>
            <a:off x="276859" y="1325563"/>
            <a:ext cx="8187919" cy="296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10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53369754-9D7C-9D5C-8848-14D2CA3CDC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0413" y="409575"/>
            <a:ext cx="7704137" cy="749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0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3000" b="0" i="0" u="none" strike="noStrike" kern="1200" cap="none" spc="0" normalizeH="0" baseline="0" noProof="0" dirty="0">
                <a:ln>
                  <a:noFill/>
                </a:ln>
                <a:solidFill>
                  <a:srgbClr val="005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Tjänstepersonsorganisation</a:t>
            </a:r>
          </a:p>
        </p:txBody>
      </p:sp>
      <p:pic>
        <p:nvPicPr>
          <p:cNvPr id="9" name="Bildobjekt 8" descr="Illustration: En bild som visar Region Västerbottens tjänstepersonsorganisation. Högst upp i bilden finns regionfullmäktige. Under regionfullmäktige finns fem förvaltningar som svarar mot olika nämnder. Förvaltningarna har ofta delats upp i områden och staber. Under regionfullmäktige finns även revision med revisionskontor.">
            <a:extLst>
              <a:ext uri="{FF2B5EF4-FFF2-40B4-BE49-F238E27FC236}">
                <a16:creationId xmlns:a16="http://schemas.microsoft.com/office/drawing/2014/main" id="{CA088686-C73A-6034-4D00-28244A0DD4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40"/>
          <a:stretch/>
        </p:blipFill>
        <p:spPr>
          <a:xfrm>
            <a:off x="348343" y="1158875"/>
            <a:ext cx="6666599" cy="28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56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ubrik 21">
            <a:extLst>
              <a:ext uri="{FF2B5EF4-FFF2-40B4-BE49-F238E27FC236}">
                <a16:creationId xmlns:a16="http://schemas.microsoft.com/office/drawing/2014/main" id="{5C263711-E11D-32C6-A4B1-16E243BEE4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536" y="627534"/>
            <a:ext cx="5230333" cy="509129"/>
          </a:xfrm>
        </p:spPr>
        <p:txBody>
          <a:bodyPr/>
          <a:lstStyle/>
          <a:p>
            <a:r>
              <a:rPr lang="sv-SE" sz="3000" dirty="0"/>
              <a:t>Region Västerbottens vision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A4A6C5FA-6B65-BAA9-0C89-8D6BE8EDC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3568" y="1491630"/>
            <a:ext cx="1950217" cy="1872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E1BC3ECB-92F6-E70E-C814-34BE8EA1F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09826" y="1515160"/>
            <a:ext cx="2000714" cy="19206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3C3ABB49-B8E2-5EBB-47A6-F2A82DE82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59577" y="1528762"/>
            <a:ext cx="2544927" cy="24431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24B6C0BD-7B63-0A56-7493-9FAC68DA5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44631" y="1480167"/>
            <a:ext cx="2101924" cy="20178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med rundade hörn 7">
            <a:extLst>
              <a:ext uri="{FF2B5EF4-FFF2-40B4-BE49-F238E27FC236}">
                <a16:creationId xmlns:a16="http://schemas.microsoft.com/office/drawing/2014/main" id="{17DD3ACD-105F-9888-C00D-15A949802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87624" y="1347646"/>
            <a:ext cx="950468" cy="28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med rundade hörn 12">
            <a:extLst>
              <a:ext uri="{FF2B5EF4-FFF2-40B4-BE49-F238E27FC236}">
                <a16:creationId xmlns:a16="http://schemas.microsoft.com/office/drawing/2014/main" id="{582126DF-A204-58E5-F3A8-B52760647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15443" y="1347646"/>
            <a:ext cx="998243" cy="28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med rundade hörn 13">
            <a:extLst>
              <a:ext uri="{FF2B5EF4-FFF2-40B4-BE49-F238E27FC236}">
                <a16:creationId xmlns:a16="http://schemas.microsoft.com/office/drawing/2014/main" id="{FA7E53D3-7585-783D-E027-A6C14DB41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23146" y="1347646"/>
            <a:ext cx="702031" cy="28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med rundade hörn 14">
            <a:extLst>
              <a:ext uri="{FF2B5EF4-FFF2-40B4-BE49-F238E27FC236}">
                <a16:creationId xmlns:a16="http://schemas.microsoft.com/office/drawing/2014/main" id="{ADE0BEB1-6C00-92BE-0B8A-32BD8DDC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01896" y="1347646"/>
            <a:ext cx="1224136" cy="28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A5679614-CF6E-3304-5F27-80DC215D2F6E}"/>
              </a:ext>
            </a:extLst>
          </p:cNvPr>
          <p:cNvSpPr txBox="1"/>
          <p:nvPr/>
        </p:nvSpPr>
        <p:spPr>
          <a:xfrm>
            <a:off x="689515" y="1290466"/>
            <a:ext cx="7608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Från fjäll till kust skapar vi gemensamt en attraktiv region med goda livsvillkor  för alla.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9B755E15-27FB-738C-9F09-0827C856AE2F}"/>
              </a:ext>
            </a:extLst>
          </p:cNvPr>
          <p:cNvSpPr txBox="1"/>
          <p:nvPr/>
        </p:nvSpPr>
        <p:spPr>
          <a:xfrm>
            <a:off x="875735" y="1735236"/>
            <a:ext cx="1543179" cy="143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ts val="154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Hela regionen</a:t>
            </a:r>
          </a:p>
          <a:p>
            <a:pPr marL="171450" indent="-171450">
              <a:lnSpc>
                <a:spcPts val="154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Samarbete</a:t>
            </a:r>
          </a:p>
          <a:p>
            <a:pPr marL="171450" indent="-171450">
              <a:lnSpc>
                <a:spcPts val="154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Mångfald</a:t>
            </a:r>
          </a:p>
          <a:p>
            <a:pPr marL="171450" indent="-171450">
              <a:lnSpc>
                <a:spcPts val="154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Social samhörighet</a:t>
            </a:r>
          </a:p>
          <a:p>
            <a:pPr marL="171450" indent="-171450">
              <a:lnSpc>
                <a:spcPts val="154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Samlande kraft</a:t>
            </a:r>
          </a:p>
          <a:p>
            <a:pPr marL="171450" indent="-171450">
              <a:lnSpc>
                <a:spcPts val="154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Tillsammans</a:t>
            </a:r>
          </a:p>
          <a:p>
            <a:pPr marL="171450" indent="-171450">
              <a:lnSpc>
                <a:spcPts val="154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Kommunikationer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4B3F1CA6-7CBA-88F9-40AE-2AFE1F927F63}"/>
              </a:ext>
            </a:extLst>
          </p:cNvPr>
          <p:cNvSpPr txBox="1"/>
          <p:nvPr/>
        </p:nvSpPr>
        <p:spPr>
          <a:xfrm>
            <a:off x="2633785" y="1724784"/>
            <a:ext cx="1603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Dialog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Samverkan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Inkluderande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Nätverk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Gemenskap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Länets kommuner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Organisationer </a:t>
            </a:r>
            <a:br>
              <a:rPr lang="sv-SE" sz="1200" dirty="0"/>
            </a:br>
            <a:r>
              <a:rPr lang="sv-SE" sz="1200" dirty="0"/>
              <a:t>och näringsliv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2996053B-3196-AC32-F6CF-D7B75A75D162}"/>
              </a:ext>
            </a:extLst>
          </p:cNvPr>
          <p:cNvSpPr txBox="1"/>
          <p:nvPr/>
        </p:nvSpPr>
        <p:spPr>
          <a:xfrm>
            <a:off x="4114109" y="1724784"/>
            <a:ext cx="19668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Arbetsmarknad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Hållbar utveckling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Integration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Välfärd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Tillgänglighet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Kultur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Föreningsliv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Tillväxt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Upplevelser Utvecklingsmöjligheter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Utbildning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617E6CAB-D964-66A9-86B6-8902598CF6AB}"/>
              </a:ext>
            </a:extLst>
          </p:cNvPr>
          <p:cNvSpPr txBox="1"/>
          <p:nvPr/>
        </p:nvSpPr>
        <p:spPr>
          <a:xfrm>
            <a:off x="5989508" y="1724784"/>
            <a:ext cx="19668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Folkhälsa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Miljö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Livsmiljö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Hälso- och sjukvård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Arbetsmiljö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Aktivitet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1200" dirty="0"/>
              <a:t>Jämlik och jämställd</a:t>
            </a:r>
          </a:p>
        </p:txBody>
      </p:sp>
    </p:spTree>
    <p:extLst>
      <p:ext uri="{BB962C8B-B14F-4D97-AF65-F5344CB8AC3E}">
        <p14:creationId xmlns:p14="http://schemas.microsoft.com/office/powerpoint/2010/main" val="3969843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AD98637B-FF70-97E2-D98A-4E43832D6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1" b="156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358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FAD4F-798E-9722-43C8-EBDCF8EF8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0CB131-E601-983D-8BE8-E6592D53D6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0413" y="574675"/>
            <a:ext cx="5389562" cy="584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0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3000" b="0" i="0" u="none" strike="noStrike" kern="1200" cap="none" spc="0" normalizeH="0" baseline="0" noProof="0" dirty="0">
                <a:ln>
                  <a:noFill/>
                </a:ln>
                <a:solidFill>
                  <a:srgbClr val="005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Region Västerbottens mål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7C22594-D1A0-BF02-71EC-0E8AD46027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651" y="1336769"/>
            <a:ext cx="5536298" cy="2603134"/>
          </a:xfrm>
        </p:spPr>
        <p:txBody>
          <a:bodyPr/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Trygga uppväxtvillkor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Goda levnadsvillkor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Ett attraktivt och hållbart Västerbotten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Tillgänglig vård med god kvalitet och kontinuitet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Goda arbetsplatser och attraktiva arbetsgivare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En hållbar miljö- och klimatregion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Stärkt forskning, utbildning och innovation.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8097A7D-8721-2E60-15F6-32E75D1D5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4" r="26071"/>
          <a:stretch/>
        </p:blipFill>
        <p:spPr>
          <a:xfrm>
            <a:off x="6334152" y="0"/>
            <a:ext cx="2852051" cy="41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81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6FF7F144-AFD5-B242-A2C8-A3C6E5F29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648AD1B-9C48-3949-0759-A0A256614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66884"/>
            <a:ext cx="4572000" cy="22683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4BCD72A2-3CF6-3A4B-B8B7-B26E1E2CA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485" y="1276066"/>
            <a:ext cx="3768509" cy="2022660"/>
          </a:xfrm>
          <a:noFill/>
        </p:spPr>
        <p:txBody>
          <a:bodyPr>
            <a:noAutofit/>
          </a:bodyPr>
          <a:lstStyle/>
          <a:p>
            <a:r>
              <a:rPr lang="sv-SE" dirty="0"/>
              <a:t>Hälsa, vård </a:t>
            </a:r>
            <a:br>
              <a:rPr lang="sv-SE" dirty="0"/>
            </a:br>
            <a:r>
              <a:rPr lang="sv-SE" dirty="0"/>
              <a:t>och utveckling.</a:t>
            </a:r>
            <a:br>
              <a:rPr lang="sv-SE" dirty="0"/>
            </a:br>
            <a:r>
              <a:rPr lang="sv-SE" dirty="0"/>
              <a:t>Hållbara ihop.</a:t>
            </a:r>
          </a:p>
        </p:txBody>
      </p:sp>
    </p:spTree>
    <p:extLst>
      <p:ext uri="{BB962C8B-B14F-4D97-AF65-F5344CB8AC3E}">
        <p14:creationId xmlns:p14="http://schemas.microsoft.com/office/powerpoint/2010/main" val="3851901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100C53-1316-4E6F-3550-A4EC4F03AC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147" y="555526"/>
            <a:ext cx="4175821" cy="667240"/>
          </a:xfrm>
        </p:spPr>
        <p:txBody>
          <a:bodyPr/>
          <a:lstStyle/>
          <a:p>
            <a:r>
              <a:rPr lang="sv-SE" sz="3000"/>
              <a:t>Västerbottens län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38EBE51-840D-D34B-88ED-CCC041E406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651" y="1336768"/>
            <a:ext cx="3528317" cy="2675142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sv-SE" dirty="0"/>
              <a:t>Landareal: 54 665 km</a:t>
            </a:r>
            <a:r>
              <a:rPr lang="sv-SE" baseline="30000" dirty="0"/>
              <a:t>2</a:t>
            </a:r>
            <a:r>
              <a:rPr lang="sv-SE" dirty="0"/>
              <a:t>,</a:t>
            </a:r>
            <a:r>
              <a:rPr lang="sv-SE" baseline="30000" dirty="0"/>
              <a:t> </a:t>
            </a:r>
            <a:r>
              <a:rPr lang="sv-SE" dirty="0"/>
              <a:t>1/8 av Sverige och det näst största </a:t>
            </a:r>
            <a:br>
              <a:rPr lang="sv-SE" dirty="0"/>
            </a:br>
            <a:r>
              <a:rPr lang="sv-SE" dirty="0"/>
              <a:t>länet till ytan</a:t>
            </a:r>
          </a:p>
          <a:p>
            <a:pPr marL="285750" indent="-285750">
              <a:spcBef>
                <a:spcPts val="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sv-SE" dirty="0"/>
              <a:t>Befolkning 2024: </a:t>
            </a:r>
            <a:br>
              <a:rPr lang="sv-SE" dirty="0"/>
            </a:br>
            <a:r>
              <a:rPr lang="sv-SE" dirty="0"/>
              <a:t>281 404 personer</a:t>
            </a:r>
          </a:p>
          <a:p>
            <a:pPr marL="285750" indent="-285750">
              <a:spcBef>
                <a:spcPts val="0"/>
              </a:spcBef>
              <a:spcAft>
                <a:spcPts val="480"/>
              </a:spcAft>
              <a:buFont typeface="Arial" panose="020B0604020202020204" pitchFamily="34" charset="0"/>
              <a:buChar char="•"/>
            </a:pPr>
            <a:r>
              <a:rPr lang="sv-SE" dirty="0"/>
              <a:t>2,65 procent av svenskarna bor i Västerbotten</a:t>
            </a:r>
          </a:p>
          <a:p>
            <a:r>
              <a:rPr lang="sv-SE" sz="1000" dirty="0"/>
              <a:t>Källa: Statistiska centralbyrån</a:t>
            </a:r>
          </a:p>
          <a:p>
            <a:endParaRPr lang="sv-SE" dirty="0"/>
          </a:p>
        </p:txBody>
      </p:sp>
      <p:pic>
        <p:nvPicPr>
          <p:cNvPr id="8" name="Picture 34" descr="Europa-karta med Västerbottens län utmärkt.">
            <a:extLst>
              <a:ext uri="{FF2B5EF4-FFF2-40B4-BE49-F238E27FC236}">
                <a16:creationId xmlns:a16="http://schemas.microsoft.com/office/drawing/2014/main" id="{04D72587-AAC3-B341-BB67-CBADD9399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4284" y="573882"/>
            <a:ext cx="1266148" cy="14938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8" dir="87000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Bildobjekt 2" descr="Karta över Västerbottens län med bland annat tätorterna Skellefteå, Lycksele och Umeå.">
            <a:extLst>
              <a:ext uri="{FF2B5EF4-FFF2-40B4-BE49-F238E27FC236}">
                <a16:creationId xmlns:a16="http://schemas.microsoft.com/office/drawing/2014/main" id="{662CCC21-8929-C36E-FF1A-634B7E7CD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520978"/>
            <a:ext cx="3973013" cy="349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13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1F845653-D21E-A630-DBFD-74B2DDF873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2987" y="411510"/>
            <a:ext cx="4679877" cy="814146"/>
          </a:xfrm>
        </p:spPr>
        <p:txBody>
          <a:bodyPr/>
          <a:lstStyle/>
          <a:p>
            <a:r>
              <a:rPr lang="sv-SE" sz="3000"/>
              <a:t>Regionens huvuduppdrag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7A8A879-F985-0E59-E499-53102654D7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651" y="1336769"/>
            <a:ext cx="4320406" cy="2603134"/>
          </a:xfrm>
        </p:spPr>
        <p:txBody>
          <a:bodyPr/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Calibri" charset="0"/>
                <a:cs typeface="Arial" charset="0"/>
              </a:rPr>
              <a:t>Hälso- och sjukvård samt tandvård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Folkhälsa och social välfärd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Kollektivtrafik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Regional utveckling och kultur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Forskning, innovation och utbildning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/>
              <a:t>Engagemang i länets intressen nationellt och internationellt.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BAFD7EC-D6D1-78CA-024C-493092E8D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r="26217"/>
          <a:stretch/>
        </p:blipFill>
        <p:spPr>
          <a:xfrm>
            <a:off x="5261425" y="0"/>
            <a:ext cx="3882576" cy="41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13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1C1ED7-ABB3-2533-886D-CDD9AF3752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59338" y="483518"/>
            <a:ext cx="3600450" cy="504403"/>
          </a:xfrm>
        </p:spPr>
        <p:txBody>
          <a:bodyPr/>
          <a:lstStyle/>
          <a:p>
            <a:pPr algn="l"/>
            <a:r>
              <a:rPr lang="sv-SE" sz="3000" dirty="0"/>
              <a:t>Regional utveckling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FCCA306B-25AC-484E-AA48-B27BD1ABC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" r="-800"/>
          <a:stretch/>
        </p:blipFill>
        <p:spPr>
          <a:xfrm>
            <a:off x="908" y="-20539"/>
            <a:ext cx="4557486" cy="4216301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91119E0C-F65D-694B-9422-A0856F594D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9338" y="1131589"/>
            <a:ext cx="3673102" cy="2880321"/>
          </a:xfrm>
        </p:spPr>
        <p:txBody>
          <a:bodyPr>
            <a:noAutofit/>
          </a:bodyPr>
          <a:lstStyle/>
          <a:p>
            <a:pPr marL="285750" indent="-285750">
              <a:spcBef>
                <a:spcPts val="480"/>
              </a:spcBef>
              <a:spcAft>
                <a:spcPts val="0"/>
              </a:spcAft>
              <a:buFont typeface="Arial"/>
              <a:buChar char="•"/>
            </a:pPr>
            <a:r>
              <a:rPr lang="sv-SE" dirty="0"/>
              <a:t>Näringsliv och innovationer</a:t>
            </a:r>
          </a:p>
          <a:p>
            <a:pPr marL="285750" indent="-285750">
              <a:spcBef>
                <a:spcPts val="480"/>
              </a:spcBef>
              <a:spcAft>
                <a:spcPts val="0"/>
              </a:spcAft>
              <a:buFont typeface="Arial"/>
              <a:buChar char="•"/>
            </a:pPr>
            <a:r>
              <a:rPr lang="sv-SE" dirty="0"/>
              <a:t>Infrastruktur</a:t>
            </a:r>
          </a:p>
          <a:p>
            <a:pPr marL="285750" indent="-285750">
              <a:spcBef>
                <a:spcPts val="480"/>
              </a:spcBef>
              <a:spcAft>
                <a:spcPts val="0"/>
              </a:spcAft>
              <a:buFont typeface="Arial"/>
              <a:buChar char="•"/>
            </a:pPr>
            <a:r>
              <a:rPr lang="sv-SE" dirty="0"/>
              <a:t>Kultur</a:t>
            </a:r>
          </a:p>
          <a:p>
            <a:pPr marL="285750" indent="-285750">
              <a:spcBef>
                <a:spcPts val="480"/>
              </a:spcBef>
              <a:spcAft>
                <a:spcPts val="0"/>
              </a:spcAft>
              <a:buFont typeface="Arial"/>
              <a:buChar char="•"/>
            </a:pPr>
            <a:r>
              <a:rPr lang="sv-SE" dirty="0"/>
              <a:t>Turism</a:t>
            </a:r>
          </a:p>
          <a:p>
            <a:pPr marL="285750" indent="-285750">
              <a:spcBef>
                <a:spcPts val="480"/>
              </a:spcBef>
              <a:spcAft>
                <a:spcPts val="0"/>
              </a:spcAft>
              <a:buFont typeface="Arial"/>
              <a:buChar char="•"/>
            </a:pPr>
            <a:r>
              <a:rPr lang="sv-SE" dirty="0"/>
              <a:t>Utbildning och kompetensförsörjning</a:t>
            </a:r>
          </a:p>
          <a:p>
            <a:pPr marL="285750" indent="-285750">
              <a:spcBef>
                <a:spcPts val="480"/>
              </a:spcBef>
              <a:spcAft>
                <a:spcPts val="0"/>
              </a:spcAft>
              <a:buFont typeface="Arial"/>
              <a:buChar char="•"/>
            </a:pPr>
            <a:r>
              <a:rPr lang="sv-SE" dirty="0"/>
              <a:t>It och digitalisering</a:t>
            </a:r>
          </a:p>
          <a:p>
            <a:pPr marL="285750" indent="-285750">
              <a:spcBef>
                <a:spcPts val="480"/>
              </a:spcBef>
              <a:spcAft>
                <a:spcPts val="0"/>
              </a:spcAft>
              <a:buFont typeface="Arial"/>
              <a:buChar char="•"/>
            </a:pPr>
            <a:r>
              <a:rPr lang="sv-SE" dirty="0"/>
              <a:t>Miljö, energi </a:t>
            </a:r>
            <a:r>
              <a:rPr lang="da-DK" dirty="0"/>
              <a:t>med </a:t>
            </a:r>
            <a:r>
              <a:rPr lang="da-DK" dirty="0" err="1"/>
              <a:t>mera</a:t>
            </a:r>
            <a:r>
              <a:rPr lang="da-DK" dirty="0"/>
              <a:t>.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6932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F49103-799F-5286-1EAE-E418928CA1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295" y="555526"/>
            <a:ext cx="3959797" cy="672797"/>
          </a:xfrm>
        </p:spPr>
        <p:txBody>
          <a:bodyPr/>
          <a:lstStyle/>
          <a:p>
            <a:r>
              <a:rPr lang="sv-SE" sz="3000"/>
              <a:t>Regional</a:t>
            </a:r>
            <a:r>
              <a:rPr lang="sv-SE" sz="3000" baseline="0"/>
              <a:t> tillväxt</a:t>
            </a:r>
            <a:endParaRPr lang="sv-SE" sz="300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290E7C5-FE22-F54C-B270-FCDA3D7257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651" y="1336769"/>
            <a:ext cx="3456310" cy="2603134"/>
          </a:xfrm>
        </p:spPr>
        <p:txBody>
          <a:bodyPr/>
          <a:lstStyle/>
          <a:p>
            <a:r>
              <a:rPr lang="sv-SE" dirty="0"/>
              <a:t>Vi bereder och beslutar om användningen av statliga medel för regional tillväxt. </a:t>
            </a:r>
          </a:p>
          <a:p>
            <a:r>
              <a:rPr lang="sv-SE" dirty="0"/>
              <a:t>I det arbetet ser vi till att regionala tillväxtanslag fördelas jämställt, för att bidra till den sociala hållbarheten.</a:t>
            </a:r>
            <a:endParaRPr lang="sv-SE" b="1" dirty="0"/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BEE613A-801B-35A4-433E-CFB1F6CA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5"/>
          <a:stretch/>
        </p:blipFill>
        <p:spPr>
          <a:xfrm>
            <a:off x="4572000" y="0"/>
            <a:ext cx="4572000" cy="419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22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Region Västerbotten">
      <a:dk1>
        <a:srgbClr val="000000"/>
      </a:dk1>
      <a:lt1>
        <a:srgbClr val="FFFFFF"/>
      </a:lt1>
      <a:dk2>
        <a:srgbClr val="0050A0"/>
      </a:dk2>
      <a:lt2>
        <a:srgbClr val="FFFFFF"/>
      </a:lt2>
      <a:accent1>
        <a:srgbClr val="0050A0"/>
      </a:accent1>
      <a:accent2>
        <a:srgbClr val="F59076"/>
      </a:accent2>
      <a:accent3>
        <a:srgbClr val="DCE7F6"/>
      </a:accent3>
      <a:accent4>
        <a:srgbClr val="F05933"/>
      </a:accent4>
      <a:accent5>
        <a:srgbClr val="FCDED6"/>
      </a:accent5>
      <a:accent6>
        <a:srgbClr val="80A7D0"/>
      </a:accent6>
      <a:hlink>
        <a:srgbClr val="0050A0"/>
      </a:hlink>
      <a:folHlink>
        <a:srgbClr val="005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V_PPT_mall_16-9-format_v3" id="{660F6E74-CA4C-424B-AEA9-CD71781BECBC}" vid="{7F18CAB2-1552-124D-BF7B-70E44CFB578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EFDA388DAAC8F4FA57FAA24CFDEDA93" ma:contentTypeVersion="20" ma:contentTypeDescription="Skapa ett nytt dokument." ma:contentTypeScope="" ma:versionID="b3b2cce2d3d8b3830c3e97f378a44e74">
  <xsd:schema xmlns:xsd="http://www.w3.org/2001/XMLSchema" xmlns:xs="http://www.w3.org/2001/XMLSchema" xmlns:p="http://schemas.microsoft.com/office/2006/metadata/properties" xmlns:ns2="1b01ace4-9c6f-45f0-8cbc-36d8ad41940d" xmlns:ns3="9d25ef21-69ec-47cc-b82a-3fd5681ec47a" targetNamespace="http://schemas.microsoft.com/office/2006/metadata/properties" ma:root="true" ma:fieldsID="b2a23dba316af69459ec915511c417ca" ns2:_="" ns3:_="">
    <xsd:import namespace="1b01ace4-9c6f-45f0-8cbc-36d8ad41940d"/>
    <xsd:import namespace="9d25ef21-69ec-47cc-b82a-3fd5681ec4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Komment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01ace4-9c6f-45f0-8cbc-36d8ad4194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76f01679-147b-433d-bdef-1970141a7d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Kommentar" ma:index="27" nillable="true" ma:displayName="Kommentar" ma:format="Dropdown" ma:internalName="Kommentar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5ef21-69ec-47cc-b82a-3fd5681ec47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acc983e-becb-4fd0-8062-25aa2c459f2d}" ma:internalName="TaxCatchAll" ma:showField="CatchAllData" ma:web="9d25ef21-69ec-47cc-b82a-3fd5681ec4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01ace4-9c6f-45f0-8cbc-36d8ad41940d">
      <Terms xmlns="http://schemas.microsoft.com/office/infopath/2007/PartnerControls"/>
    </lcf76f155ced4ddcb4097134ff3c332f>
    <Kommentar xmlns="1b01ace4-9c6f-45f0-8cbc-36d8ad41940d" xsi:nil="true"/>
    <TaxCatchAll xmlns="9d25ef21-69ec-47cc-b82a-3fd5681ec47a" xsi:nil="true"/>
  </documentManagement>
</p:properties>
</file>

<file path=customXml/itemProps1.xml><?xml version="1.0" encoding="utf-8"?>
<ds:datastoreItem xmlns:ds="http://schemas.openxmlformats.org/officeDocument/2006/customXml" ds:itemID="{823E7EC3-B6AC-46C8-A13D-EF6184A189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01ace4-9c6f-45f0-8cbc-36d8ad41940d"/>
    <ds:schemaRef ds:uri="9d25ef21-69ec-47cc-b82a-3fd5681ec4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00735A-7752-435E-89BD-B6683F27AA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B28D68-3D3D-4418-BF47-7BED53FC66D2}">
  <ds:schemaRefs>
    <ds:schemaRef ds:uri="http://schemas.microsoft.com/office/2006/metadata/properties"/>
    <ds:schemaRef ds:uri="http://schemas.microsoft.com/office/infopath/2007/PartnerControls"/>
    <ds:schemaRef ds:uri="1b01ace4-9c6f-45f0-8cbc-36d8ad41940d"/>
    <ds:schemaRef ds:uri="9d25ef21-69ec-47cc-b82a-3fd5681ec47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1278</TotalTime>
  <Words>827</Words>
  <Application>Microsoft Macintosh PowerPoint</Application>
  <PresentationFormat>Bildspel på skärmen (16:9)</PresentationFormat>
  <Paragraphs>209</Paragraphs>
  <Slides>30</Slides>
  <Notes>29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30</vt:i4>
      </vt:variant>
    </vt:vector>
  </HeadingPairs>
  <TitlesOfParts>
    <vt:vector size="34" baseType="lpstr">
      <vt:lpstr>ＭＳ Ｐゴシック</vt:lpstr>
      <vt:lpstr>Arial</vt:lpstr>
      <vt:lpstr>Calibri</vt:lpstr>
      <vt:lpstr>Office-tema</vt:lpstr>
      <vt:lpstr>Region Västerbotten</vt:lpstr>
      <vt:lpstr>Vi samlar kraft och kompetens</vt:lpstr>
      <vt:lpstr>Region Västerbottens vision</vt:lpstr>
      <vt:lpstr>Region Västerbottens mål</vt:lpstr>
      <vt:lpstr>Hälsa, vård  och utveckling. Hållbara ihop.</vt:lpstr>
      <vt:lpstr>Västerbottens län</vt:lpstr>
      <vt:lpstr>Regionens huvuduppdrag</vt:lpstr>
      <vt:lpstr>Regional utveckling</vt:lpstr>
      <vt:lpstr>Regional tillväxt</vt:lpstr>
      <vt:lpstr>Folkhälsoarbete</vt:lpstr>
      <vt:lpstr>Hälso- och sjukvård</vt:lpstr>
      <vt:lpstr>1177 – tryggt om din hälsa och vård</vt:lpstr>
      <vt:lpstr>Hälso- och sjukvård </vt:lpstr>
      <vt:lpstr>Hälsocentraler</vt:lpstr>
      <vt:lpstr>Sjukhusvård i Sverige</vt:lpstr>
      <vt:lpstr>Norrlands  universitetssjukhus</vt:lpstr>
      <vt:lpstr>Nationell högspecialiserad vård</vt:lpstr>
      <vt:lpstr>Lycksele sjukhus</vt:lpstr>
      <vt:lpstr>Skellefteå sjukhus</vt:lpstr>
      <vt:lpstr>Hälso- och sjukvården under ett år</vt:lpstr>
      <vt:lpstr>Folktandvård</vt:lpstr>
      <vt:lpstr>Verksamhet för personer med funktionsnedsättning</vt:lpstr>
      <vt:lpstr>11 000 medarbetare</vt:lpstr>
      <vt:lpstr>Så styrs regionen</vt:lpstr>
      <vt:lpstr>Så styrs regionen </vt:lpstr>
      <vt:lpstr>Mandatfördelning regionfullmäktige</vt:lpstr>
      <vt:lpstr>Regionråd</vt:lpstr>
      <vt:lpstr>Förtroendepersonsorganisation 2023–2026</vt:lpstr>
      <vt:lpstr>Tjänstepersonsorganisation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presentation Region Vasterbotten svenska 2025-06-10</dc:title>
  <dc:subject/>
  <dc:creator>Region Västerbotten</dc:creator>
  <cp:keywords/>
  <dc:description/>
  <cp:lastModifiedBy>Stefan Gillblad</cp:lastModifiedBy>
  <cp:revision>67</cp:revision>
  <cp:lastPrinted>2025-06-09T11:05:41Z</cp:lastPrinted>
  <dcterms:created xsi:type="dcterms:W3CDTF">2018-12-10T07:43:11Z</dcterms:created>
  <dcterms:modified xsi:type="dcterms:W3CDTF">2026-05-08T13:25:50Z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0x010100FEFDA388DAAC8F4FA57FAA24CFDEDA93</vt:lpwstr>
  </property>
</Properties>
</file>