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9" r:id="rId3"/>
    <p:sldId id="261" r:id="rId4"/>
    <p:sldId id="263" r:id="rId5"/>
    <p:sldId id="265" r:id="rId6"/>
    <p:sldId id="269" r:id="rId7"/>
    <p:sldId id="271" r:id="rId8"/>
    <p:sldId id="273" r:id="rId9"/>
    <p:sldId id="275" r:id="rId10"/>
    <p:sldId id="277" r:id="rId11"/>
    <p:sldId id="279" r:id="rId12"/>
    <p:sldId id="281" r:id="rId13"/>
    <p:sldId id="283" r:id="rId14"/>
    <p:sldId id="285" r:id="rId15"/>
    <p:sldId id="287" r:id="rId16"/>
    <p:sldId id="289" r:id="rId17"/>
    <p:sldId id="291" r:id="rId18"/>
    <p:sldId id="293" r:id="rId19"/>
    <p:sldId id="295" r:id="rId20"/>
    <p:sldId id="297" r:id="rId21"/>
    <p:sldId id="299" r:id="rId22"/>
    <p:sldId id="301" r:id="rId23"/>
    <p:sldId id="303" r:id="rId24"/>
    <p:sldId id="305" r:id="rId25"/>
    <p:sldId id="307" r:id="rId26"/>
    <p:sldId id="309" r:id="rId27"/>
    <p:sldId id="311" r:id="rId28"/>
    <p:sldId id="315" r:id="rId29"/>
    <p:sldId id="319" r:id="rId30"/>
    <p:sldId id="321" r:id="rId31"/>
    <p:sldId id="323" r:id="rId32"/>
    <p:sldId id="325" r:id="rId33"/>
    <p:sldId id="329" r:id="rId34"/>
    <p:sldId id="333" r:id="rId35"/>
    <p:sldId id="337" r:id="rId36"/>
    <p:sldId id="341" r:id="rId37"/>
    <p:sldId id="363" r:id="rId38"/>
    <p:sldId id="365" r:id="rId39"/>
    <p:sldId id="367" r:id="rId40"/>
    <p:sldId id="369" r:id="rId41"/>
    <p:sldId id="371" r:id="rId42"/>
  </p:sldIdLst>
  <p:sldSz cx="9144000" cy="5143500" type="screen16x9"/>
  <p:notesSz cx="6799263" cy="9929813"/>
  <p:custDataLst>
    <p:tags r:id="rId44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78"/>
  </p:normalViewPr>
  <p:slideViewPr>
    <p:cSldViewPr>
      <p:cViewPr varScale="1">
        <p:scale>
          <a:sx n="83" d="100"/>
          <a:sy n="83" d="100"/>
        </p:scale>
        <p:origin x="75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1" d="100"/>
        <a:sy n="181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0"/>
          </a:xfrm>
          <a:prstGeom prst="rect">
            <a:avLst/>
          </a:prstGeom>
        </p:spPr>
        <p:txBody>
          <a:bodyPr vert="horz" lIns="91029" tIns="45514" rIns="91029" bIns="45514" rtlCol="0"/>
          <a:lstStyle>
            <a:lvl1pPr algn="r">
              <a:defRPr sz="1200"/>
            </a:lvl1pPr>
          </a:lstStyle>
          <a:p>
            <a:fld id="{C51D43CF-4250-4FCC-9F87-67256B49C6C8}" type="datetimeFigureOut">
              <a:rPr lang="sv-SE" smtClean="0"/>
              <a:t>2024-01-26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029" tIns="45514" rIns="91029" bIns="45514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649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6490"/>
          </a:xfrm>
          <a:prstGeom prst="rect">
            <a:avLst/>
          </a:prstGeom>
        </p:spPr>
        <p:txBody>
          <a:bodyPr vert="horz" lIns="91029" tIns="45514" rIns="91029" bIns="45514" rtlCol="0" anchor="b"/>
          <a:lstStyle>
            <a:lvl1pPr algn="r">
              <a:defRPr sz="1200"/>
            </a:lvl1pPr>
          </a:lstStyle>
          <a:p>
            <a:fld id="{E356CE4E-E75E-48D9-88FC-8D09A4C446A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849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på bakgrundspla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1032"/>
          <a:stretch>
            <a:fillRect/>
          </a:stretch>
        </p:blipFill>
        <p:spPr bwMode="auto">
          <a:xfrm>
            <a:off x="0" y="-2"/>
            <a:ext cx="9147670" cy="41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p14="http://schemas.microsoft.com/office/powerpoint/2010/main" xmlns:p15="http://schemas.microsoft.com/office/powerpoint/2012/main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p14="http://schemas.microsoft.com/office/powerpoint/2010/main" xmlns:p15="http://schemas.microsoft.com/office/powerpoint/2012/main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55650" y="1168004"/>
            <a:ext cx="7704139" cy="756084"/>
          </a:xfrm>
        </p:spPr>
        <p:txBody>
          <a:bodyPr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2442722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+ Brödtext, ljus bakgrun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5FB7DD71-2BB3-E140-86D0-C985F652F900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58"/>
          <a:stretch>
            <a:fillRect/>
          </a:stretch>
        </p:blipFill>
        <p:spPr bwMode="auto">
          <a:xfrm>
            <a:off x="0" y="-3"/>
            <a:ext cx="9147600" cy="419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p14="http://schemas.microsoft.com/office/powerpoint/2010/main" xmlns:p15="http://schemas.microsoft.com/office/powerpoint/2012/main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p14="http://schemas.microsoft.com/office/powerpoint/2010/main" xmlns:p15="http://schemas.microsoft.com/office/powerpoint/2012/main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60578" y="568325"/>
            <a:ext cx="7704139" cy="590551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755650" y="1336769"/>
            <a:ext cx="7704139" cy="2603134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9083"/>
            <a:ext cx="8064500" cy="16049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66233241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+ Brödtext, ljus bakgrun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AACED7FC-43C7-894A-A901-859E163D61C4}"/>
              </a:ext>
            </a:extLst>
          </p:cNvPr>
          <p:cNvSpPr/>
          <p:nvPr userDrawn="1"/>
        </p:nvSpPr>
        <p:spPr>
          <a:xfrm>
            <a:off x="0" y="0"/>
            <a:ext cx="9144000" cy="419576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60578" y="568325"/>
            <a:ext cx="7704139" cy="590551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755650" y="1336769"/>
            <a:ext cx="7704139" cy="2603134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9083"/>
            <a:ext cx="8064500" cy="16049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70956056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192588"/>
          </a:xfrm>
          <a:prstGeom prst="rect">
            <a:avLst/>
          </a:prstGeom>
        </p:spPr>
      </p:pic>
      <p:sp>
        <p:nvSpPr>
          <p:cNvPr id="5" name="Platshållare för bild 4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9144000" cy="419258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62549" y="1168004"/>
            <a:ext cx="7704139" cy="756084"/>
          </a:xfrm>
        </p:spPr>
        <p:txBody>
          <a:bodyPr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382775855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punktlista +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1565" y="573881"/>
            <a:ext cx="7704139" cy="584994"/>
          </a:xfrm>
        </p:spPr>
        <p:txBody>
          <a:bodyPr>
            <a:noAutofit/>
          </a:bodyPr>
          <a:lstStyle>
            <a:lvl1pPr algn="l">
              <a:defRPr sz="3000">
                <a:solidFill>
                  <a:srgbClr val="0050A0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0"/>
          </p:nvPr>
        </p:nvSpPr>
        <p:spPr>
          <a:xfrm>
            <a:off x="761564" y="1329929"/>
            <a:ext cx="7698223" cy="2609973"/>
          </a:xfrm>
        </p:spPr>
        <p:txBody>
          <a:bodyPr>
            <a:noAutofit/>
          </a:bodyPr>
          <a:lstStyle>
            <a:lvl1pPr>
              <a:buClr>
                <a:srgbClr val="0050A0"/>
              </a:buClr>
              <a:defRPr sz="2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742950" indent="-285750">
              <a:buClr>
                <a:srgbClr val="0050A0"/>
              </a:buClr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+mn-lt"/>
                <a:cs typeface="Arial" pitchFamily="34" charset="0"/>
              </a:defRPr>
            </a:lvl2pPr>
            <a:lvl3pPr marL="1143000" indent="-228600">
              <a:buClr>
                <a:srgbClr val="0050A0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+mn-lt"/>
                <a:cs typeface="Arial" pitchFamily="34" charset="0"/>
              </a:defRPr>
            </a:lvl3pPr>
            <a:lvl4pPr marL="1600200" indent="-228600">
              <a:buClr>
                <a:srgbClr val="0050A0"/>
              </a:buClr>
              <a:buFont typeface="Arial" pitchFamily="34" charset="0"/>
              <a:buChar char="•"/>
              <a:defRPr sz="1400">
                <a:solidFill>
                  <a:schemeClr val="tx1"/>
                </a:solidFill>
                <a:latin typeface="+mn-lt"/>
                <a:cs typeface="Arial" pitchFamily="34" charset="0"/>
              </a:defRPr>
            </a:lvl4pPr>
            <a:lvl5pPr marL="2057400" indent="-228600">
              <a:buClr>
                <a:srgbClr val="0050A0"/>
              </a:buClr>
              <a:buFont typeface="Arial" pitchFamily="34" charset="0"/>
              <a:buChar char="•"/>
              <a:defRPr sz="1200">
                <a:solidFill>
                  <a:schemeClr val="tx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396000" y="248400"/>
            <a:ext cx="8063787" cy="16117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rgbClr val="0050A0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3313824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rödtext, Bil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55650" y="573882"/>
            <a:ext cx="3816350" cy="584993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755650" y="1330110"/>
            <a:ext cx="3816350" cy="2862081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2"/>
          </p:nvPr>
        </p:nvSpPr>
        <p:spPr>
          <a:xfrm>
            <a:off x="4859788" y="573882"/>
            <a:ext cx="3600000" cy="361831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9083"/>
            <a:ext cx="8064500" cy="16049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rgbClr val="0050A0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68474375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Bil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55650" y="573882"/>
            <a:ext cx="7704139" cy="584993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2"/>
          </p:nvPr>
        </p:nvSpPr>
        <p:spPr>
          <a:xfrm>
            <a:off x="755650" y="1329614"/>
            <a:ext cx="7704139" cy="26105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9492"/>
            <a:ext cx="8064500" cy="16008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rgbClr val="0050A0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96006818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Brödtext, mörk bakgrun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BFFC75E9-C109-AB40-B376-00003B10B30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1032"/>
          <a:stretch>
            <a:fillRect/>
          </a:stretch>
        </p:blipFill>
        <p:spPr bwMode="auto">
          <a:xfrm>
            <a:off x="0" y="-2"/>
            <a:ext cx="9147670" cy="41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p14="http://schemas.microsoft.com/office/powerpoint/2010/main" xmlns:p15="http://schemas.microsoft.com/office/powerpoint/2012/main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p14="http://schemas.microsoft.com/office/powerpoint/2010/main" xmlns:p15="http://schemas.microsoft.com/office/powerpoint/2012/main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55650" y="573882"/>
            <a:ext cx="7704139" cy="584993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755650" y="1325563"/>
            <a:ext cx="7704065" cy="2614340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5562"/>
            <a:ext cx="8064427" cy="16401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24791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Brödtext, ljus bakgrun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5FB7DD71-2BB3-E140-86D0-C985F652F900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548"/>
          <a:stretch>
            <a:fillRect/>
          </a:stretch>
        </p:blipFill>
        <p:spPr bwMode="auto">
          <a:xfrm>
            <a:off x="-6263" y="-2"/>
            <a:ext cx="9150263" cy="41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p14="http://schemas.microsoft.com/office/powerpoint/2010/main" xmlns:p15="http://schemas.microsoft.com/office/powerpoint/2012/main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p14="http://schemas.microsoft.com/office/powerpoint/2010/main" xmlns:p15="http://schemas.microsoft.com/office/powerpoint/2012/main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60578" y="573882"/>
            <a:ext cx="7704139" cy="584993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755650" y="1336769"/>
            <a:ext cx="7704139" cy="2603134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9083"/>
            <a:ext cx="8064500" cy="16049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95110406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+ Brödtext, ljus bakgrun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03E08A02-F581-7345-BCB7-2EB45552AE42}"/>
              </a:ext>
            </a:extLst>
          </p:cNvPr>
          <p:cNvSpPr/>
          <p:nvPr userDrawn="1"/>
        </p:nvSpPr>
        <p:spPr>
          <a:xfrm>
            <a:off x="0" y="0"/>
            <a:ext cx="9144000" cy="41957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60578" y="573882"/>
            <a:ext cx="7704139" cy="584993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755650" y="1336769"/>
            <a:ext cx="7704139" cy="2603134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9083"/>
            <a:ext cx="8064501" cy="16049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rgbClr val="0050A0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85870261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+ Brödtext, mörk bakgrund, Kapitelmärk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BFFC75E9-C109-AB40-B376-00003B10B30D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0931"/>
          <a:stretch>
            <a:fillRect/>
          </a:stretch>
        </p:blipFill>
        <p:spPr bwMode="auto">
          <a:xfrm>
            <a:off x="0" y="-3"/>
            <a:ext cx="9147600" cy="419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p14="http://schemas.microsoft.com/office/powerpoint/2010/main" xmlns:p15="http://schemas.microsoft.com/office/powerpoint/2012/main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p14="http://schemas.microsoft.com/office/powerpoint/2010/main" xmlns:p15="http://schemas.microsoft.com/office/powerpoint/2012/main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latshållare för text 3"/>
          <p:cNvSpPr>
            <a:spLocks noGrp="1"/>
          </p:cNvSpPr>
          <p:nvPr>
            <p:ph type="body" sz="quarter" idx="10"/>
          </p:nvPr>
        </p:nvSpPr>
        <p:spPr>
          <a:xfrm>
            <a:off x="755650" y="568325"/>
            <a:ext cx="7704139" cy="590550"/>
          </a:xfrm>
        </p:spPr>
        <p:txBody>
          <a:bodyPr anchor="ctr">
            <a:noAutofit/>
          </a:bodyPr>
          <a:lstStyle>
            <a:lvl1pPr marL="0" indent="0" algn="l">
              <a:buNone/>
              <a:defRPr sz="30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text 5"/>
          <p:cNvSpPr>
            <a:spLocks noGrp="1"/>
          </p:cNvSpPr>
          <p:nvPr>
            <p:ph type="body" sz="quarter" idx="11"/>
          </p:nvPr>
        </p:nvSpPr>
        <p:spPr>
          <a:xfrm>
            <a:off x="755576" y="1329929"/>
            <a:ext cx="7704139" cy="2609974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spcAft>
                <a:spcPts val="600"/>
              </a:spcAft>
              <a:buNone/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3"/>
          </p:nvPr>
        </p:nvSpPr>
        <p:spPr>
          <a:xfrm>
            <a:off x="395288" y="245562"/>
            <a:ext cx="8064427" cy="16401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000" b="1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4124891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55651" y="205979"/>
            <a:ext cx="770413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55651" y="1200151"/>
            <a:ext cx="7704138" cy="2667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769B1E0-10C2-AE47-AB55-7809D530512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629" y="4505693"/>
            <a:ext cx="1440160" cy="325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965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2" r:id="rId4"/>
    <p:sldLayoutId id="2147483653" r:id="rId5"/>
    <p:sldLayoutId id="2147483655" r:id="rId6"/>
    <p:sldLayoutId id="2147483654" r:id="rId7"/>
    <p:sldLayoutId id="2147483660" r:id="rId8"/>
    <p:sldLayoutId id="2147483658" r:id="rId9"/>
    <p:sldLayoutId id="2147483659" r:id="rId10"/>
    <p:sldLayoutId id="2147483661" r:id="rId11"/>
    <p:sldLayoutId id="2147483662" r:id="rId12"/>
  </p:sldLayoutIdLst>
  <p:transition/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50A0"/>
          </a:solidFill>
          <a:latin typeface="+mj-lt"/>
          <a:ea typeface="+mj-ea"/>
          <a:cs typeface="Arial" pitchFamily="34" charset="0"/>
        </a:defRPr>
      </a:lvl1pPr>
    </p:titleStyle>
    <p:bodyStyle>
      <a:lvl1pPr marL="180000" indent="-180000" algn="l" defTabSz="914400" rtl="0" eaLnBrk="1" latinLnBrk="0" hangingPunct="1">
        <a:spcBef>
          <a:spcPct val="20000"/>
        </a:spcBef>
        <a:buClr>
          <a:srgbClr val="0050A0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5600" indent="-180000" algn="l" defTabSz="914400" rtl="0" eaLnBrk="1" latinLnBrk="0" hangingPunct="1">
        <a:spcBef>
          <a:spcPct val="20000"/>
        </a:spcBef>
        <a:buClr>
          <a:srgbClr val="0050A0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63000" indent="-180000" algn="l" defTabSz="914400" rtl="0" eaLnBrk="1" latinLnBrk="0" hangingPunct="1">
        <a:spcBef>
          <a:spcPct val="20000"/>
        </a:spcBef>
        <a:buClr>
          <a:srgbClr val="0050A0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84200" indent="-180000" algn="l" defTabSz="914400" rtl="0" eaLnBrk="1" latinLnBrk="0" hangingPunct="1">
        <a:spcBef>
          <a:spcPct val="20000"/>
        </a:spcBef>
        <a:buClr>
          <a:srgbClr val="0050A0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733400" indent="-180000" algn="l" defTabSz="914400" rtl="0" eaLnBrk="1" latinLnBrk="0" hangingPunct="1">
        <a:spcBef>
          <a:spcPct val="20000"/>
        </a:spcBef>
        <a:buClr>
          <a:srgbClr val="0050A0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643" userDrawn="1">
          <p15:clr>
            <a:srgbClr val="F26B43"/>
          </p15:clr>
        </p15:guide>
        <p15:guide id="2" pos="476" userDrawn="1">
          <p15:clr>
            <a:srgbClr val="F26B43"/>
          </p15:clr>
        </p15:guide>
        <p15:guide id="3" orient="horz" pos="158" userDrawn="1">
          <p15:clr>
            <a:srgbClr val="F26B43"/>
          </p15:clr>
        </p15:guide>
        <p15:guide id="4" orient="horz" pos="259" userDrawn="1">
          <p15:clr>
            <a:srgbClr val="F26B43"/>
          </p15:clr>
        </p15:guide>
        <p15:guide id="5" orient="horz" pos="835" userDrawn="1">
          <p15:clr>
            <a:srgbClr val="F26B43"/>
          </p15:clr>
        </p15:guide>
        <p15:guide id="6" orient="horz" pos="730" userDrawn="1">
          <p15:clr>
            <a:srgbClr val="F26B43"/>
          </p15:clr>
        </p15:guide>
        <p15:guide id="7" pos="5329" userDrawn="1">
          <p15:clr>
            <a:srgbClr val="F26B43"/>
          </p15:clr>
        </p15:guide>
        <p15:guide id="8" pos="249" userDrawn="1">
          <p15:clr>
            <a:srgbClr val="F26B43"/>
          </p15:clr>
        </p15:guide>
        <p15:guide id="9" orient="horz" pos="2482" userDrawn="1">
          <p15:clr>
            <a:srgbClr val="F26B43"/>
          </p15:clr>
        </p15:guide>
        <p15:guide id="10" orient="horz" pos="358" userDrawn="1">
          <p15:clr>
            <a:srgbClr val="F26B43"/>
          </p15:clr>
        </p15:guide>
        <p15:guide id="12" orient="horz" pos="2835" userDrawn="1">
          <p15:clr>
            <a:srgbClr val="F26B43"/>
          </p15:clr>
        </p15:guide>
        <p15:guide id="13" orient="horz" pos="3044" userDrawn="1">
          <p15:clr>
            <a:srgbClr val="F26B43"/>
          </p15:clr>
        </p15:guide>
        <p15:guide id="14" pos="2880" userDrawn="1">
          <p15:clr>
            <a:srgbClr val="F26B43"/>
          </p15:clr>
        </p15:guide>
        <p15:guide id="15" pos="306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/>
              <a:t>Studenternas upplevelse av VFU 2023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682D008B-3C45-2FD5-F73A-9FD0258F2E34}"/>
              </a:ext>
            </a:extLst>
          </p:cNvPr>
          <p:cNvSpPr txBox="1"/>
          <p:nvPr/>
        </p:nvSpPr>
        <p:spPr>
          <a:xfrm>
            <a:off x="755649" y="1944347"/>
            <a:ext cx="7704139" cy="75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endParaRPr lang="sv-SE" sz="2000"/>
          </a:p>
        </p:txBody>
      </p:sp>
    </p:spTree>
    <p:extLst>
      <p:ext uri="{BB962C8B-B14F-4D97-AF65-F5344CB8AC3E}">
        <p14:creationId xmlns:p14="http://schemas.microsoft.com/office/powerpoint/2010/main" val="333769960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AHS/Palliativ 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Akutmottagning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Anestesi/operation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Anestesi/operation Thorax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Barn- o ungdomshabilitering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 och ungdomscentrum avd 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 och ungdomscentrum avd 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 och ungdomscentrum avd 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 och ungdomscentrum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BB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New shape"/>
          <p:cNvSpPr/>
          <p:nvPr/>
        </p:nvSpPr>
        <p:spPr>
          <a:xfrm>
            <a:off x="4673600" y="4312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Bild- o funktionsmedicin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BUP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BUP Vårdavd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Förlossningen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Geriatriskt centrum avd 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Geriatriskt centrum avd 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Geriatriskt centrum avd 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Geriatriskt centrum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Gyn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Hand- o plastikkir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Hand- o plastikkir Samvård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Hematologavd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Hematologmottagning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HIA (hjärtintensivvårdsavd)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Hjärtcentrum Kliniskt Fysiologiskt laboratorium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Hörselrehabilitering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Immunologi-transfusionsmedicin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Infektionsmottagning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Infektionsavdelning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IVA (intensivvårdsavdelning)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Kardiologi vårdavd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Kirurgen 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kirurg/urolog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Kirurgcentrum avd 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Kirurgcentrum avd 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Kvinnokliniken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Biobanken Norr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Genetik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Immunologi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2926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Kemi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Fysiologi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Mikrobiologi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Patologi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Transfusionsmedicin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Vävnadstypning/Stamcellslaboratoriet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MAVA/endokrin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Medicinkliniken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Neurocentrum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34848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108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Neurocentrum Kliniskt Neurofysyiologiskt laboratorium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Neurologen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Neurorehab 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Neurorehab dagvård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Neurorehab Sävar dagvård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Neurorehab, Sävar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Specialistvårdsavd E 61 (Lung-gastro-njur-reum-endokrin-hud)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NKK (neurokirurgen)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Onkologen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53136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Onk vårdavd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Ortopedkliniken Akutvård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Ortopedkliniken Elektiv 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Ortopedkliniken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Patologi Umeå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Patologi Östersund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Postoperationsavd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avd 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avd 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avd 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Avd 4 + TNE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Enhet Ersboda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Enhet Teg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Enhet Vågen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Freja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Reumatologmottagning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Rättspsykiatri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Smärtrehabilitering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Stroke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Synrehabilitering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Särsk stöd o habilitering för vuxna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Thorax vårdavd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Thiva (thorax intensivvårdsavd)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Urologmottagning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Ögonmottagning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Öron-näsa-halsmottagning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Öron-näsa-hals och käkavdelning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NIVA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1097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00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0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Urolog/gyn 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416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711200" y="25273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98,8% (416/421)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711200" y="3213100"/>
          <a:ext cx="4216400" cy="1097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4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Habiliteringscentrum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sz="1200" b="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Biobanken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sz="1200" b="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Logopedmottagningen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sz="1200" b="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Logopedmottagningen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New shape"/>
          <p:cNvSpPr/>
          <p:nvPr/>
        </p:nvSpPr>
        <p:spPr>
          <a:xfrm>
            <a:off x="4673600" y="443738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5491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Var har du genomfört din VFU? Om du är osäker på var din praktikplats hör hemma i organisationen så fråga gärna din handledare.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397000"/>
          <a:ext cx="4216401" cy="1645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99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9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8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Hälsocentral/sjukstuga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Lycksele lasarett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Norrlands universitetssjukhus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417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79,3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Skellefteå lasarett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16,3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31750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99,2% (526/530)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3970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Norrlands universitetssjukhus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4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endParaRPr sz="1200" b="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logopedmottagningen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sz="1200" b="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postop iva 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Skellefteå lasarett Gör ditt val nedan. Saknas din avdelning, välj "annan".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AHS/Palliativ 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Akutmottagning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Anestesi/operation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Avd 26 ger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Barn- o ungdomshabilitering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 och ungdomscentrum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Barnavd 14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Barnmorskemottagning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BB/Gyn 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Beroende-enheten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New shape"/>
          <p:cNvSpPr/>
          <p:nvPr/>
        </p:nvSpPr>
        <p:spPr>
          <a:xfrm>
            <a:off x="4673600" y="4312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Skellefteå lasarett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Bild- o funktionsmedicin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BUP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Hörselrehabilitering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IVA (Intensivvårdsavdelning)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Kirurg-ortoped Avd 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19,8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Kirurg-ortoped Avd 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20,9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Kirurg-ortoped Avd 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Kirurg-ortoped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Kvinnokliniken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Kemi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Skellefteå lasarett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Transfusionsmedicin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Medicin-geriatrik Avd 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Medicin-geriatrik Avd 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Medicin-geriatrik Avd 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10,5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Avd 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Avd 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Psykiatriska kliniken Öppenvård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Rehabcentrum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10,5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Reumatologmottagning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Synrehab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Skellefteå lasarett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2194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Särskilt stöd o hab för vuxna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Ungdom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UVA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Ögonmottagning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ÖNH (öron, näsa, hals)mottagning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711200" y="36195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95,6% (86/90)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Skellefteå lasarett Gör ditt val nedan. Saknas din avdelning, välj "annan".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4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ortoped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endParaRPr sz="1200" b="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 geriatrik avdelning 26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Vilken utbildning går du?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3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Arbetsterapeutprogrammet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Barnmorskeprogrammet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Biomedicinsk analytikerprogrammet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30,4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Fysioterapeutprogrammet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Röntgensjuksköterskeprogrammet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Sjuksköterskeprogrammet, grundnivå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58,1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Specialistsjuksköterskeprogrammet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Logopedprogrammet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Dietistprogrammet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Psykologprogrammet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New shape"/>
          <p:cNvSpPr/>
          <p:nvPr/>
        </p:nvSpPr>
        <p:spPr>
          <a:xfrm>
            <a:off x="4673600" y="4312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Vilken utbildning går du?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2926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39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5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Socionomprogrammet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Vård- och omsorgsprogrammet (gymnasie)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Vård- och omsorgsprogrammet (Lärling)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Vård- och omsorgsprogrammet (KomVux)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Vård- och omsorgsprogrammet (privata aktörer/folkhögskolor)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Vårdadministrativa programmet (UmU)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Vårdadministratörsutbildning (yrkeshögskola)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Läkarprogrammet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5491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Vilken inriktning på sjuksköterskeprogrammet går du? Specialistsjuksköterskeprogrammet med inriktning mot ...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3970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90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ambulanssjukvård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anestesisjukvård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distriktssköterska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hälso- och sjukvård för barn och ungdomar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66,7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intensivvård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22,2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onkologisk 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operationssjukvård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psykiatrisk 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vård av äldre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3970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Vid vilken tidpunkt ägde din VFU rum?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1097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512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5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Vårtermin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288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54,5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Hösttermin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45,5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24003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99,6% (528/530)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Lycksele lasarett Gör ditt val nedan. Saknas din avdelning, välj "annan".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Akutmottagning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Anestesi/operation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Barn- o ungdomshab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Barn och ungdomsmott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Bild- o funktionsmedicin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BUP mott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Dagrehab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Hörselrehab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IVA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Kir/ort klin 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New shape"/>
          <p:cNvSpPr/>
          <p:nvPr/>
        </p:nvSpPr>
        <p:spPr>
          <a:xfrm>
            <a:off x="4673600" y="4312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Vilken termin går du?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57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17,2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206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87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16,5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10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New shape"/>
          <p:cNvSpPr/>
          <p:nvPr/>
        </p:nvSpPr>
        <p:spPr>
          <a:xfrm>
            <a:off x="4673600" y="4312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Vilken termin går du?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8229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57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89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Termin 11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711200" y="22479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99,6% (528/530)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Vilka modeller/arbetssätt har använts vid handledning under din VFU?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2834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4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1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Mästare-lärling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261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50,5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Problembaserat lärande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22,8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Studenttätsal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Gruppundervisning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11,2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Peerlearning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189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36,6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Personcentrerad vård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259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50,1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Arbetsmoment tillsammans med student från annat utbildningsprogram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950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183,8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Hur nöjd eller missnöjd är du med....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...den introduktion du fick vid arbetsplatsen?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625600"/>
          <a:ext cx="4216400" cy="2194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1. Mycket missnöjd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141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26,9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6. Mycket 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297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56,7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Hur nöjd eller missnöjd är du med....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...den handledning du fick?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625600"/>
          <a:ext cx="4216400" cy="2194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1. Mycket missnöjd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29,1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6. Mycket 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296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56,6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Hur nöjd eller missnöjd är du med....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7737052" cy="5491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...möjligheterna att tillämpa dina teoretiska kunskaper under din VFU/APL/praktik kopplat till förväntade studieresultat?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854200"/>
          <a:ext cx="4216400" cy="2194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1. Mycket missnöjd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163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31,1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6. Mycket 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294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56,1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Hur nöjd eller missnöjd är du med....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....det bemötande du fick?</a:t>
            </a:r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625600"/>
          <a:ext cx="4216400" cy="2194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1. Mycket missnöjd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7,3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124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23,7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6. Mycket 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344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65,8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Hur uppfyllde din VFU/APL/praktik dina förväntningar?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1" cy="24688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37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6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1. Sämre än förväntat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26,4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6. Bättre än förväntat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299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57,3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Jag hade inga förväntningar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37719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98,5% (522/530)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Fick du tillräcklig feedback av din handledare/huvudhandledare vid mitt- och slutbedömning?"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83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7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5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483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Nej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Ej aktuellt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5,3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26670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99,1% (525/530)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Fick du tydlig feedback av din handledare/huvudhandledare vid mitt- och slutbedömning?"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38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9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9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484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92,2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Nej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Ej aktuellt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26670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99,1% (525/530)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Lycksele lasarett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Kir/ort klin vårdavd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40,9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Kvinnokliniken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Klinisk Kemi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Laboratoriemedicin Transfusionsmedicin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Medicinavdelning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18,2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 och Rehabmottagning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Medicin-Rehabkliniken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Paramedicinsk avdelning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Psykmott i Lycksele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Psykmott i Storuman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Har du upplevt en utveckling mot din kommande yrkesroll under din VFU/APL/praktik?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50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4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0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Ja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515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98,1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Nej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Vet ej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26670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99,1% (525/530)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Hur nöjd eller missnöjd är du med... ...din VFU/APL/praktik som helhet?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2194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5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1. Mycket missnöjd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2.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3.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4.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9,9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5.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143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27,2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6. Mycket nöjd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316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60,2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525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34925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99,1% (525/530)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5105400" y="1168400"/>
            <a:ext cx="3333750" cy="28575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Lycksele lasarett Gör ditt val nedan. Saknas din avdelning,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50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Psykmott i Vilhelmina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Rehab och Strokeavdelning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31,8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Reumtologiska mottagningen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Synrehab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Särskilt stöd o hab för vuxna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UVA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Ögonmottagningen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ÖNH mottagningen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Hälsocentral/sjukstuga Gör ditt val nedan. Saknas din hälsocentral/sjukstuga, välj "annan".</a:t>
            </a:r>
          </a:p>
        </p:txBody>
      </p:sp>
      <p:graphicFrame>
        <p:nvGraphicFramePr>
          <p:cNvPr id="3" name="New Table"/>
          <p:cNvGraphicFramePr>
            <a:graphicFrameLocks noGrp="1"/>
          </p:cNvGraphicFramePr>
          <p:nvPr/>
        </p:nvGraphicFramePr>
        <p:xfrm>
          <a:off x="711200" y="1168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66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Anderstorp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Backen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Bjurholm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Boliden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Bureå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Burträsk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Byske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Dorotea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Erikslid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Ersboda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New shape"/>
          <p:cNvSpPr/>
          <p:nvPr/>
        </p:nvSpPr>
        <p:spPr>
          <a:xfrm>
            <a:off x="4673600" y="4312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Hälsocentral/sjukstuga Gör ditt val nedan. Saknas din hälsocentral/sjukstuga,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66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Heimdall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Holmsund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Hörnefors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Kåge/Moröbacke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Lövånger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Malå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Mariehem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Nordmaling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Norsjö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Robertsfors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Hälsocentral/sjukstuga Gör ditt val nedan. Saknas din hälsocentral/sjukstuga,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3017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66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Skelleftehamn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Sorsele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Stenbergska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Storuman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Sävar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Teg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Tärnaby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Vilhelmina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Vindeln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Vännäs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New shape"/>
          <p:cNvSpPr/>
          <p:nvPr/>
        </p:nvSpPr>
        <p:spPr>
          <a:xfrm>
            <a:off x="4673600" y="443992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711200" y="711200"/>
            <a:ext cx="7737052" cy="320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Ins="0" rtlCol="0" anchor="ctr">
            <a:spAutoFit/>
          </a:bodyPr>
          <a:lstStyle/>
          <a:p>
            <a:pPr algn="l"/>
            <a:r>
              <a:rPr sz="1500">
                <a:solidFill>
                  <a:srgbClr val="000000"/>
                </a:solidFill>
                <a:latin typeface="calibri"/>
              </a:rPr>
              <a:t>Hälsocentral/sjukstuga Gör ditt val nedan. Saknas din hälsocentral/sjukstuga, välj "annan".</a:t>
            </a:r>
          </a:p>
        </p:txBody>
      </p:sp>
      <p:sp>
        <p:nvSpPr>
          <p:cNvPr id="3" name="New shape"/>
          <p:cNvSpPr/>
          <p:nvPr/>
        </p:nvSpPr>
        <p:spPr>
          <a:xfrm>
            <a:off x="711200" y="1168400"/>
            <a:ext cx="254000" cy="0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4" name="New Table"/>
          <p:cNvGraphicFramePr>
            <a:graphicFrameLocks noGrp="1"/>
          </p:cNvGraphicFramePr>
          <p:nvPr/>
        </p:nvGraphicFramePr>
        <p:xfrm>
          <a:off x="711200" y="1295400"/>
          <a:ext cx="4216400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466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0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Namn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Ålidhem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Åsele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New Table"/>
          <p:cNvGraphicFramePr>
            <a:graphicFrameLocks noGrp="1"/>
          </p:cNvGraphicFramePr>
          <p:nvPr/>
        </p:nvGraphicFramePr>
        <p:xfrm>
          <a:off x="711200" y="2794000"/>
          <a:ext cx="4216400" cy="548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Svarsfrekvens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57,1% (4/7)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New Table"/>
          <p:cNvGraphicFramePr>
            <a:graphicFrameLocks noGrp="1"/>
          </p:cNvGraphicFramePr>
          <p:nvPr/>
        </p:nvGraphicFramePr>
        <p:xfrm>
          <a:off x="711200" y="3479800"/>
          <a:ext cx="4216400" cy="274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4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000000"/>
                          </a:solidFill>
                          <a:latin typeface="calibri"/>
                        </a:rPr>
                        <a:t>Annan: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>
                          <a:solidFill>
                            <a:srgbClr val="000000"/>
                          </a:solidFill>
                          <a:latin typeface="calibri"/>
                        </a:rPr>
                        <a:t>Lycksele Vårdcentralen</a:t>
                      </a:r>
                    </a:p>
                  </a:txBody>
                  <a:tcPr marL="45330" marR="45330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7.01.13"/>
  <p:tag name="AS_TITLE" val="Aspose.Slides for .NET 4.0 Client Profile"/>
  <p:tag name="AS_VERSION" val="16.12.1.0"/>
</p:tagLst>
</file>

<file path=ppt/theme/theme1.xml><?xml version="1.0" encoding="utf-8"?>
<a:theme xmlns:a="http://schemas.openxmlformats.org/drawingml/2006/main" name="Office-tema">
  <a:themeElements>
    <a:clrScheme name="Region Västerbotten">
      <a:dk1>
        <a:srgbClr val="000000"/>
      </a:dk1>
      <a:lt1>
        <a:srgbClr val="FFFFFF"/>
      </a:lt1>
      <a:dk2>
        <a:srgbClr val="0050A0"/>
      </a:dk2>
      <a:lt2>
        <a:srgbClr val="FFFFFF"/>
      </a:lt2>
      <a:accent1>
        <a:srgbClr val="0050A0"/>
      </a:accent1>
      <a:accent2>
        <a:srgbClr val="F59076"/>
      </a:accent2>
      <a:accent3>
        <a:srgbClr val="DCE7F6"/>
      </a:accent3>
      <a:accent4>
        <a:srgbClr val="F05933"/>
      </a:accent4>
      <a:accent5>
        <a:srgbClr val="FCDED6"/>
      </a:accent5>
      <a:accent6>
        <a:srgbClr val="80A7D0"/>
      </a:accent6>
      <a:hlink>
        <a:srgbClr val="0050A0"/>
      </a:hlink>
      <a:folHlink>
        <a:srgbClr val="0050A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837B7C37-AD0D-4C51-A3A3-40D0B8A7434E}" vid="{64231468-52DE-4318-95C4-5F2DA3A58BF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2071</Words>
  <Application>Microsoft Office PowerPoint</Application>
  <PresentationFormat>Bildspel på skärmen (16:9)</PresentationFormat>
  <Paragraphs>1105</Paragraphs>
  <Slides>41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41</vt:i4>
      </vt:variant>
    </vt:vector>
  </HeadingPairs>
  <TitlesOfParts>
    <vt:vector size="45" baseType="lpstr">
      <vt:lpstr>Arial</vt:lpstr>
      <vt:lpstr>Calibri</vt:lpstr>
      <vt:lpstr>Calibri</vt:lpstr>
      <vt:lpstr>Office-tema</vt:lpstr>
      <vt:lpstr>Studenternas upplevelse av VFU 2023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Studenternas_upplevelse_</dc:title>
  <dc:creator>Anette Ekman</dc:creator>
  <cp:lastModifiedBy>Gun Eriksson</cp:lastModifiedBy>
  <cp:revision>2</cp:revision>
  <cp:lastPrinted>2016-03-23T07:52:20Z</cp:lastPrinted>
  <dcterms:created xsi:type="dcterms:W3CDTF">2022-06-28T11:26:03Z</dcterms:created>
  <dcterms:modified xsi:type="dcterms:W3CDTF">2024-01-26T08:51:57Z</dcterms:modified>
</cp:coreProperties>
</file>